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7" r:id="rId2"/>
    <p:sldId id="259" r:id="rId3"/>
    <p:sldId id="311" r:id="rId4"/>
    <p:sldId id="304" r:id="rId5"/>
    <p:sldId id="260" r:id="rId6"/>
    <p:sldId id="312" r:id="rId7"/>
    <p:sldId id="263" r:id="rId8"/>
    <p:sldId id="262" r:id="rId9"/>
    <p:sldId id="261" r:id="rId10"/>
    <p:sldId id="276" r:id="rId11"/>
    <p:sldId id="269" r:id="rId12"/>
    <p:sldId id="268" r:id="rId13"/>
    <p:sldId id="277" r:id="rId14"/>
    <p:sldId id="303" r:id="rId15"/>
    <p:sldId id="271" r:id="rId16"/>
    <p:sldId id="270" r:id="rId17"/>
    <p:sldId id="280" r:id="rId18"/>
    <p:sldId id="279" r:id="rId19"/>
    <p:sldId id="278" r:id="rId20"/>
    <p:sldId id="281" r:id="rId21"/>
    <p:sldId id="282" r:id="rId22"/>
    <p:sldId id="272" r:id="rId23"/>
    <p:sldId id="284" r:id="rId24"/>
    <p:sldId id="288" r:id="rId25"/>
    <p:sldId id="289" r:id="rId26"/>
    <p:sldId id="290" r:id="rId27"/>
    <p:sldId id="286" r:id="rId28"/>
    <p:sldId id="287" r:id="rId29"/>
    <p:sldId id="297" r:id="rId30"/>
    <p:sldId id="283" r:id="rId31"/>
    <p:sldId id="296" r:id="rId32"/>
    <p:sldId id="301" r:id="rId33"/>
    <p:sldId id="292" r:id="rId34"/>
    <p:sldId id="293" r:id="rId35"/>
    <p:sldId id="294" r:id="rId36"/>
    <p:sldId id="295" r:id="rId37"/>
    <p:sldId id="298" r:id="rId38"/>
    <p:sldId id="299" r:id="rId39"/>
    <p:sldId id="308" r:id="rId40"/>
    <p:sldId id="300" r:id="rId41"/>
    <p:sldId id="307" r:id="rId42"/>
    <p:sldId id="306" r:id="rId43"/>
    <p:sldId id="305" r:id="rId44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0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D8F46F-3CC5-41C2-944F-E5EA6533CD7F}" type="datetimeFigureOut">
              <a:rPr lang="es-MX" smtClean="0"/>
              <a:t>21/03/2019</a:t>
            </a:fld>
            <a:endParaRPr lang="es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1ED0C0-3C3D-4447-8B9A-D8681112864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27831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15C02-B776-46B3-99FB-CD9C2F39BE1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719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402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92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980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6268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737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117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8187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341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3846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53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1575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5472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4968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4255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3075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0293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6808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2435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7994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33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18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8259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9294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6955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9267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947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4352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4019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5006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195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6972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01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2711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6411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8495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1946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119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774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19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857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948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106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73336-6B16-4D4B-B42A-141F55C09D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104FE8-25DF-4B7B-975D-4B511E5C60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30E61-FFFA-4EAA-9D8A-426FA907B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F46F9-C36E-4FAD-BAF8-ECF087FEB446}" type="datetimeFigureOut">
              <a:rPr lang="es-MX" smtClean="0"/>
              <a:t>21/03/2019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40B0B-2E91-4E90-B676-30BD65A06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34F1A-FED8-4482-8EDD-F744E05C0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0774-4B21-48D6-A24F-4173F9852C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10500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F68F-925A-4ED0-9F64-601E472D7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C99608-DCB5-4029-BFB5-E6FD894283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95333-BDFA-486D-B689-C9A74D783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F46F9-C36E-4FAD-BAF8-ECF087FEB446}" type="datetimeFigureOut">
              <a:rPr lang="es-MX" smtClean="0"/>
              <a:t>21/03/2019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2AC58-BEC6-4AD6-8211-051A8B2FE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ED9B1-C931-4CE6-8767-10628C903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0774-4B21-48D6-A24F-4173F9852C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31132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C31D6F-427B-49CD-899A-2BAA8BE45F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CA0FF6-B95F-4EF2-AAF2-32833644C4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02512-132E-4AA2-AE63-83BE23B13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F46F9-C36E-4FAD-BAF8-ECF087FEB446}" type="datetimeFigureOut">
              <a:rPr lang="es-MX" smtClean="0"/>
              <a:t>21/03/2019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A38F8-24E1-417F-BB10-5C05AB4A6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C7A973-A053-4419-B59D-B600DF398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0774-4B21-48D6-A24F-4173F9852C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81126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FCE93-1B39-4162-8090-2A192DEBE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C90F7-7086-4F1A-97AE-EB67A02EA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C3E5D-5D1F-4026-88F1-68FFA1390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F46F9-C36E-4FAD-BAF8-ECF087FEB446}" type="datetimeFigureOut">
              <a:rPr lang="es-MX" smtClean="0"/>
              <a:t>21/03/2019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441F1-C3F6-463F-8769-CF473009E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F562D-73AE-4E8E-A7CC-C0F619691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0774-4B21-48D6-A24F-4173F9852C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99359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B58D2-271F-406B-ABF1-55222F50C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41D473-D0E8-4607-82EB-379A509FB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F0DD4-2796-4CF7-94E4-D61AFFED9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F46F9-C36E-4FAD-BAF8-ECF087FEB446}" type="datetimeFigureOut">
              <a:rPr lang="es-MX" smtClean="0"/>
              <a:t>21/03/2019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8218BF-CF6E-4E65-A7F4-E051CD158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3C96F-6D60-425B-B016-6D291BB96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0774-4B21-48D6-A24F-4173F9852C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22600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90B0B-DFAE-4A46-8E6A-EB26100EA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2D091-A7C3-471C-A837-F1CC65A229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253889-812B-4EBB-98E7-A8572993C5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7BC06B-5AC8-4B78-A0A8-4E9E173CA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F46F9-C36E-4FAD-BAF8-ECF087FEB446}" type="datetimeFigureOut">
              <a:rPr lang="es-MX" smtClean="0"/>
              <a:t>21/03/2019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49E2D-99B9-4CF6-915C-8CDD47855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AD25D9-AC5E-4037-B40E-B06B1DA8A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0774-4B21-48D6-A24F-4173F9852C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28389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635CA-DD98-41AC-B60F-5E5A63583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65649-2DAF-4BD7-868B-353E9476B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369A95-6299-44B7-99A4-62F44B9341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124867-29E3-4DE0-8F4F-9E8DBC26DA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3F9433-71F5-452D-88F9-9E74072B1B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C90547-4CE5-43C1-BEC9-551B7D480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F46F9-C36E-4FAD-BAF8-ECF087FEB446}" type="datetimeFigureOut">
              <a:rPr lang="es-MX" smtClean="0"/>
              <a:t>21/03/2019</a:t>
            </a:fld>
            <a:endParaRPr lang="es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88FA82-052D-4144-B47B-0F2D1929A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8FCFB1-CF2D-4B0A-B222-97B585324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0774-4B21-48D6-A24F-4173F9852C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14578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23961-D21A-407C-A8B0-690E2C01E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17E4BC-F82D-448B-A9CE-83D6B4632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F46F9-C36E-4FAD-BAF8-ECF087FEB446}" type="datetimeFigureOut">
              <a:rPr lang="es-MX" smtClean="0"/>
              <a:t>21/03/2019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7E7310-40AF-4F4C-A54F-BAFCFCEA6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5883CD-A5FB-478F-99CF-D9F643A42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0774-4B21-48D6-A24F-4173F9852C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34749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91A274-013F-4BAC-86D4-F7A57620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F46F9-C36E-4FAD-BAF8-ECF087FEB446}" type="datetimeFigureOut">
              <a:rPr lang="es-MX" smtClean="0"/>
              <a:t>21/03/2019</a:t>
            </a:fld>
            <a:endParaRPr lang="es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C43DB5-0AD3-416E-B09C-CE6D79750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E038D-16B1-4AA1-82DF-317168397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0774-4B21-48D6-A24F-4173F9852C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91105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C7350-8D4E-4A0A-894D-6F1431016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DF89A-3B88-4256-A15A-8101CB8FD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FD666D-73E5-4933-BBC9-3D04D7358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18F0FB-30ED-4C8D-B50A-66AC6AE3D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F46F9-C36E-4FAD-BAF8-ECF087FEB446}" type="datetimeFigureOut">
              <a:rPr lang="es-MX" smtClean="0"/>
              <a:t>21/03/2019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CA70F8-F230-4DA9-B2DE-2E7AAD096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907528-365F-4FBD-A625-F6B4FF6A7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0774-4B21-48D6-A24F-4173F9852C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76557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A4400-B6C1-4E47-9AD8-9FBA73103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7959B0-097C-4E4C-BB32-1ED915CA5D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2D4E2C-FCFB-4B70-9F99-8E1321097D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6472BA-4722-488C-87B5-A721F131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F46F9-C36E-4FAD-BAF8-ECF087FEB446}" type="datetimeFigureOut">
              <a:rPr lang="es-MX" smtClean="0"/>
              <a:t>21/03/2019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1FFD07-FE19-48CF-A842-BD2CC5045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D7CC-553A-4BAF-9D10-A15D69415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0774-4B21-48D6-A24F-4173F9852C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35520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02DE26-C0D4-4F97-BBA4-E05220E7C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2C1D3-7AEE-4F8C-B506-DEE3D2826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384D9-7065-4F5F-AD64-2325078B4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F46F9-C36E-4FAD-BAF8-ECF087FEB446}" type="datetimeFigureOut">
              <a:rPr lang="es-MX" smtClean="0"/>
              <a:t>21/03/2019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347FA-9142-42B3-A1C2-265829AA9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4D750-E52D-48CB-B39B-E5FF1018D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0774-4B21-48D6-A24F-4173F9852C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2932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gif"/><Relationship Id="rId4" Type="http://schemas.openxmlformats.org/officeDocument/2006/relationships/image" Target="../media/image2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5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mailto:juancarlos@ucsb.edu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jcvdav.github.io/curso_marea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urfeffect.shinyapps.io/marea/" TargetMode="External"/><Relationship Id="rId5" Type="http://schemas.openxmlformats.org/officeDocument/2006/relationships/hyperlink" Target="https://turfeffect.shinyapps.io/AppCosteo/" TargetMode="External"/><Relationship Id="rId4" Type="http://schemas.openxmlformats.org/officeDocument/2006/relationships/hyperlink" Target="https://github.com/jcvdav/curso_marea_dato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cvdav/curso_marea_dato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5" b="49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90499"/>
            <a:ext cx="12192000" cy="1224000"/>
          </a:xfrm>
          <a:solidFill>
            <a:srgbClr val="1C5E92"/>
          </a:solidFill>
        </p:spPr>
        <p:txBody>
          <a:bodyPr anchor="ctr">
            <a:normAutofit/>
          </a:bodyPr>
          <a:lstStyle/>
          <a:p>
            <a:r>
              <a:rPr lang="es-MX" sz="4000" b="1" dirty="0">
                <a:solidFill>
                  <a:schemeClr val="bg1"/>
                </a:solidFill>
              </a:rPr>
              <a:t>Costeo y Evaluación de Reservas Marinas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" y="2890451"/>
            <a:ext cx="12192001" cy="1995580"/>
          </a:xfrm>
          <a:solidFill>
            <a:srgbClr val="EAEAEA">
              <a:alpha val="25098"/>
            </a:srgbClr>
          </a:solidFill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Juan Carlos </a:t>
            </a:r>
            <a:r>
              <a:rPr lang="en-US" dirty="0" err="1">
                <a:solidFill>
                  <a:schemeClr val="bg1"/>
                </a:solidFill>
              </a:rPr>
              <a:t>VillaseñorDerbez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Bren School of Environmental Science &amp; Management, UCSB</a:t>
            </a:r>
          </a:p>
          <a:p>
            <a:endParaRPr lang="es-MX" sz="2000" dirty="0">
              <a:solidFill>
                <a:schemeClr val="bg1"/>
              </a:solidFill>
            </a:endParaRPr>
          </a:p>
          <a:p>
            <a:r>
              <a:rPr lang="es-MX" sz="2000" dirty="0">
                <a:solidFill>
                  <a:schemeClr val="bg1"/>
                </a:solidFill>
              </a:rPr>
              <a:t>Noviembre 28, 2018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88595E-05B2-4130-8A29-5CD1A17E7DF6}"/>
              </a:ext>
            </a:extLst>
          </p:cNvPr>
          <p:cNvSpPr txBox="1"/>
          <p:nvPr/>
        </p:nvSpPr>
        <p:spPr>
          <a:xfrm>
            <a:off x="1429136" y="5698521"/>
            <a:ext cx="1561646" cy="369332"/>
          </a:xfrm>
          <a:prstGeom prst="rect">
            <a:avLst/>
          </a:prstGeom>
          <a:solidFill>
            <a:srgbClr val="D9D9D9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@villasenor_jc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9E8DF0-C57F-401C-94BB-0B463DCD4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394" y="5698521"/>
            <a:ext cx="455745" cy="360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4BA87D5-9060-4C5B-B278-14CE45E8F9EF}"/>
              </a:ext>
            </a:extLst>
          </p:cNvPr>
          <p:cNvSpPr/>
          <p:nvPr/>
        </p:nvSpPr>
        <p:spPr>
          <a:xfrm>
            <a:off x="1472084" y="6214841"/>
            <a:ext cx="2199320" cy="369332"/>
          </a:xfrm>
          <a:prstGeom prst="rect">
            <a:avLst/>
          </a:prstGeom>
          <a:solidFill>
            <a:srgbClr val="D9D9D9">
              <a:alpha val="50196"/>
            </a:srgbClr>
          </a:solidFill>
        </p:spPr>
        <p:txBody>
          <a:bodyPr wrap="none">
            <a:spAutoFit/>
          </a:bodyPr>
          <a:lstStyle/>
          <a:p>
            <a:r>
              <a:rPr lang="en-US" dirty="0"/>
              <a:t>juancarlos@ucsb.edu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B362AF-757C-456F-82B0-F29BDFD7DA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20" b="15791"/>
          <a:stretch/>
        </p:blipFill>
        <p:spPr>
          <a:xfrm>
            <a:off x="973394" y="6224173"/>
            <a:ext cx="498693" cy="360000"/>
          </a:xfrm>
          <a:prstGeom prst="rect">
            <a:avLst/>
          </a:prstGeom>
        </p:spPr>
      </p:pic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61514AF5-4C04-4E3B-908B-4BDEBCF0AC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631" y="1413326"/>
            <a:ext cx="1526738" cy="15267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1B1879-2EA2-4517-85FF-1FC49D8961B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2" t="13466" r="17260" b="15233"/>
          <a:stretch/>
        </p:blipFill>
        <p:spPr>
          <a:xfrm>
            <a:off x="10076874" y="1514499"/>
            <a:ext cx="1265552" cy="1425565"/>
          </a:xfrm>
          <a:prstGeom prst="rect">
            <a:avLst/>
          </a:prstGeom>
        </p:spPr>
      </p:pic>
      <p:pic>
        <p:nvPicPr>
          <p:cNvPr id="30722" name="Picture 2" descr="Resultado de imagen para bren school logo box">
            <a:extLst>
              <a:ext uri="{FF2B5EF4-FFF2-40B4-BE49-F238E27FC236}">
                <a16:creationId xmlns:a16="http://schemas.microsoft.com/office/drawing/2014/main" id="{5536FE1E-F1BA-4A66-A816-CBC1ECAB3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74" y="1514499"/>
            <a:ext cx="1292119" cy="140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24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Introducción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: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Shiny Apps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Usa</a:t>
            </a:r>
            <a:r>
              <a:rPr lang="en-US" dirty="0"/>
              <a:t> </a:t>
            </a:r>
            <a:r>
              <a:rPr lang="en-US" dirty="0" err="1"/>
              <a:t>código</a:t>
            </a:r>
            <a:r>
              <a:rPr lang="en-US" dirty="0"/>
              <a:t> de R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fondo</a:t>
            </a:r>
            <a:endParaRPr lang="en-US" dirty="0"/>
          </a:p>
          <a:p>
            <a:endParaRPr lang="en-US" dirty="0"/>
          </a:p>
          <a:p>
            <a:r>
              <a:rPr lang="en-US" dirty="0"/>
              <a:t>Código libre = </a:t>
            </a:r>
            <a:r>
              <a:rPr lang="en-US" dirty="0" err="1"/>
              <a:t>Ciencia</a:t>
            </a:r>
            <a:r>
              <a:rPr lang="en-US" dirty="0"/>
              <a:t> libre</a:t>
            </a:r>
          </a:p>
          <a:p>
            <a:endParaRPr lang="en-US" dirty="0"/>
          </a:p>
          <a:p>
            <a:r>
              <a:rPr lang="en-US" dirty="0"/>
              <a:t>shinyapps.io es un </a:t>
            </a:r>
            <a:r>
              <a:rPr lang="en-US" dirty="0" err="1"/>
              <a:t>servidor</a:t>
            </a:r>
            <a:r>
              <a:rPr lang="en-US" dirty="0"/>
              <a:t> </a:t>
            </a:r>
            <a:r>
              <a:rPr lang="en-US" dirty="0" err="1"/>
              <a:t>gratuito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compatibilidad</a:t>
            </a:r>
            <a:endParaRPr lang="es-MX" dirty="0"/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73E821FA-0750-489A-AD60-076481BD9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256" y="984737"/>
            <a:ext cx="5836871" cy="286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24CE99-D93B-468A-9600-E3600AB4FEE1}"/>
              </a:ext>
            </a:extLst>
          </p:cNvPr>
          <p:cNvSpPr/>
          <p:nvPr/>
        </p:nvSpPr>
        <p:spPr>
          <a:xfrm>
            <a:off x="7785180" y="3967585"/>
            <a:ext cx="2606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http://www.shinyapps.io/</a:t>
            </a:r>
          </a:p>
        </p:txBody>
      </p:sp>
    </p:spTree>
    <p:extLst>
      <p:ext uri="{BB962C8B-B14F-4D97-AF65-F5344CB8AC3E}">
        <p14:creationId xmlns:p14="http://schemas.microsoft.com/office/powerpoint/2010/main" val="298022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App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Costeo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:</a:t>
            </a:r>
            <a:r>
              <a:rPr lang="en-US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Motivación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764"/>
            <a:ext cx="5052314" cy="4662199"/>
          </a:xfrm>
        </p:spPr>
        <p:txBody>
          <a:bodyPr>
            <a:normAutofit lnSpcReduction="10000"/>
          </a:bodyPr>
          <a:lstStyle/>
          <a:p>
            <a:r>
              <a:rPr lang="es-MX" dirty="0"/>
              <a:t>Creciente número de reservas implementadas al año</a:t>
            </a:r>
          </a:p>
          <a:p>
            <a:endParaRPr lang="es-MX" dirty="0"/>
          </a:p>
          <a:p>
            <a:r>
              <a:rPr lang="es-MX" dirty="0"/>
              <a:t>Costos a futuro no están claramente definidos</a:t>
            </a:r>
          </a:p>
          <a:p>
            <a:endParaRPr lang="es-MX" dirty="0"/>
          </a:p>
          <a:p>
            <a:r>
              <a:rPr lang="es-MX" dirty="0"/>
              <a:t>Afectaciones a la sustentabilidad del proyecto</a:t>
            </a:r>
          </a:p>
          <a:p>
            <a:endParaRPr lang="es-MX" dirty="0"/>
          </a:p>
          <a:p>
            <a:r>
              <a:rPr lang="es-MX" dirty="0"/>
              <a:t>Inversión de tiempo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B1151D-CC09-4B66-8C75-2D3571DC9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514" y="1640906"/>
            <a:ext cx="5718452" cy="428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09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App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Costeo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: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¿</a:t>
            </a:r>
            <a:r>
              <a:rPr lang="en-US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Qué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hace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?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Utiliza 4 fases del “modelo COBI”</a:t>
            </a:r>
          </a:p>
          <a:p>
            <a:pPr lvl="1"/>
            <a:r>
              <a:rPr lang="es-MX" dirty="0"/>
              <a:t>Implementación</a:t>
            </a:r>
          </a:p>
          <a:p>
            <a:pPr lvl="1"/>
            <a:r>
              <a:rPr lang="es-MX" dirty="0"/>
              <a:t>Monitoreo</a:t>
            </a:r>
          </a:p>
          <a:p>
            <a:pPr lvl="1"/>
            <a:r>
              <a:rPr lang="es-MX" dirty="0"/>
              <a:t>Operación</a:t>
            </a:r>
          </a:p>
          <a:p>
            <a:pPr lvl="1"/>
            <a:r>
              <a:rPr lang="es-MX" dirty="0"/>
              <a:t>Renovación</a:t>
            </a:r>
          </a:p>
          <a:p>
            <a:r>
              <a:rPr lang="es-MX" dirty="0"/>
              <a:t>Es una calculadora de costos</a:t>
            </a:r>
          </a:p>
          <a:p>
            <a:endParaRPr lang="es-MX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B79A7E-DB04-4F22-8D64-145C9049CD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620" y="4569279"/>
            <a:ext cx="183832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5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App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Costeo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: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Uso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C78AD2-4A16-462D-8C9F-592ADE7DC1E5}"/>
              </a:ext>
            </a:extLst>
          </p:cNvPr>
          <p:cNvSpPr/>
          <p:nvPr/>
        </p:nvSpPr>
        <p:spPr>
          <a:xfrm>
            <a:off x="4173517" y="6490467"/>
            <a:ext cx="3844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s-MX" dirty="0"/>
              <a:t>turfeffect.shinyapps.io/</a:t>
            </a:r>
            <a:r>
              <a:rPr lang="es-MX" dirty="0" err="1"/>
              <a:t>AppCosteo</a:t>
            </a:r>
            <a:endParaRPr lang="es-MX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783650-EA50-4C6F-AD11-B7C79EB88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11641294-4C05-4D95-9BC4-EF351B348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76643"/>
            <a:ext cx="10515601" cy="51537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926001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DC5BA3E-E8AD-40C6-A118-70B44AB116C6}"/>
              </a:ext>
            </a:extLst>
          </p:cNvPr>
          <p:cNvSpPr/>
          <p:nvPr/>
        </p:nvSpPr>
        <p:spPr>
          <a:xfrm>
            <a:off x="0" y="-184664"/>
            <a:ext cx="12192000" cy="7109639"/>
          </a:xfrm>
          <a:prstGeom prst="rect">
            <a:avLst/>
          </a:prstGeom>
          <a:solidFill>
            <a:srgbClr val="1C5E92"/>
          </a:solidFill>
        </p:spPr>
        <p:txBody>
          <a:bodyPr wrap="square" anchor="ctr">
            <a:spAutoFit/>
          </a:bodyPr>
          <a:lstStyle/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1" algn="ctr">
              <a:buClr>
                <a:schemeClr val="dk1"/>
              </a:buClr>
              <a:buSzPct val="61111"/>
            </a:pPr>
            <a:r>
              <a:rPr lang="en-US" sz="9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DESCANSO</a:t>
            </a: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chemeClr val="bg1"/>
          </a:solidFill>
        </p:spPr>
        <p:txBody>
          <a:bodyPr wrap="square" anchor="t">
            <a:spAutoFit/>
          </a:bodyPr>
          <a:lstStyle/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1281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Evaluación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de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reservas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241143C-AD6E-4AFB-9ED2-8020680F9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En esta sección:</a:t>
            </a:r>
          </a:p>
          <a:p>
            <a:endParaRPr lang="es-MX" dirty="0"/>
          </a:p>
          <a:p>
            <a:pPr lvl="1"/>
            <a:r>
              <a:rPr lang="es-MX" dirty="0"/>
              <a:t>Diseños </a:t>
            </a:r>
            <a:r>
              <a:rPr lang="es-MX" dirty="0" err="1"/>
              <a:t>muestreales</a:t>
            </a:r>
            <a:r>
              <a:rPr lang="es-MX" dirty="0"/>
              <a:t> / experimentales</a:t>
            </a:r>
          </a:p>
          <a:p>
            <a:endParaRPr lang="es-MX" dirty="0"/>
          </a:p>
          <a:p>
            <a:pPr lvl="1"/>
            <a:r>
              <a:rPr lang="es-MX" dirty="0"/>
              <a:t>Ventajas y debilidades</a:t>
            </a:r>
          </a:p>
          <a:p>
            <a:endParaRPr lang="es-MX" dirty="0"/>
          </a:p>
          <a:p>
            <a:pPr lvl="1"/>
            <a:r>
              <a:rPr lang="es-MX" dirty="0"/>
              <a:t>Poco de matemática</a:t>
            </a:r>
          </a:p>
        </p:txBody>
      </p:sp>
    </p:spTree>
    <p:extLst>
      <p:ext uri="{BB962C8B-B14F-4D97-AF65-F5344CB8AC3E}">
        <p14:creationId xmlns:p14="http://schemas.microsoft.com/office/powerpoint/2010/main" val="1170554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Evaluaci</a:t>
            </a:r>
            <a:r>
              <a:rPr lang="es-MX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ón</a:t>
            </a:r>
            <a:r>
              <a:rPr lang="es-MX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de reservas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¿Por qué evaluamos?</a:t>
            </a:r>
          </a:p>
          <a:p>
            <a:endParaRPr lang="es-MX" dirty="0"/>
          </a:p>
          <a:p>
            <a:r>
              <a:rPr lang="es-MX" dirty="0"/>
              <a:t>¿Qué evaluamos?</a:t>
            </a:r>
          </a:p>
          <a:p>
            <a:endParaRPr lang="es-MX" dirty="0"/>
          </a:p>
          <a:p>
            <a:r>
              <a:rPr lang="es-MX" dirty="0"/>
              <a:t>¿A quién le reportamos?</a:t>
            </a:r>
          </a:p>
          <a:p>
            <a:endParaRPr lang="es-MX" dirty="0"/>
          </a:p>
          <a:p>
            <a:r>
              <a:rPr lang="es-MX" dirty="0"/>
              <a:t>¿Cómo divulgamos los resultados?</a:t>
            </a:r>
          </a:p>
        </p:txBody>
      </p:sp>
    </p:spTree>
    <p:extLst>
      <p:ext uri="{BB962C8B-B14F-4D97-AF65-F5344CB8AC3E}">
        <p14:creationId xmlns:p14="http://schemas.microsoft.com/office/powerpoint/2010/main" val="853845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Antes-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Después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B4F5CC6D-C513-49DF-B66D-809FDAED6B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904" b="69462"/>
          <a:stretch/>
        </p:blipFill>
        <p:spPr>
          <a:xfrm>
            <a:off x="1289095" y="1089000"/>
            <a:ext cx="9613809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209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Antes-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Después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AC012EC-0863-4328-9195-C54E6ED5B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820" y="1825625"/>
            <a:ext cx="10515600" cy="4351338"/>
          </a:xfrm>
        </p:spPr>
        <p:txBody>
          <a:bodyPr/>
          <a:lstStyle/>
          <a:p>
            <a:r>
              <a:rPr lang="es-MX" dirty="0"/>
              <a:t>¿Qué preguntas puedo hacer?</a:t>
            </a:r>
          </a:p>
          <a:p>
            <a:endParaRPr lang="es-MX" dirty="0"/>
          </a:p>
          <a:p>
            <a:pPr lvl="1"/>
            <a:r>
              <a:rPr lang="es-MX" dirty="0"/>
              <a:t>¿Cuál es la diferencia temporal (pendiente)?</a:t>
            </a:r>
          </a:p>
          <a:p>
            <a:pPr lvl="1"/>
            <a:r>
              <a:rPr lang="es-MX" dirty="0"/>
              <a:t>9 – 4 = 5</a:t>
            </a:r>
          </a:p>
          <a:p>
            <a:pPr lvl="1"/>
            <a:endParaRPr lang="es-MX" dirty="0"/>
          </a:p>
          <a:p>
            <a:pPr lvl="1"/>
            <a:r>
              <a:rPr lang="es-MX" dirty="0"/>
              <a:t>¿Hay más ahora que antes (5 </a:t>
            </a:r>
            <a:r>
              <a:rPr lang="en-US" dirty="0"/>
              <a:t>&gt; 0</a:t>
            </a:r>
            <a:r>
              <a:rPr lang="es-MX" dirty="0"/>
              <a:t>)?</a:t>
            </a:r>
          </a:p>
          <a:p>
            <a:pPr lvl="1"/>
            <a:r>
              <a:rPr lang="en-US" dirty="0"/>
              <a:t>S</a:t>
            </a:r>
            <a:r>
              <a:rPr lang="es-MX" dirty="0"/>
              <a:t>í</a:t>
            </a:r>
          </a:p>
          <a:p>
            <a:endParaRPr lang="es-MX" dirty="0"/>
          </a:p>
          <a:p>
            <a:r>
              <a:rPr lang="es-MX" dirty="0"/>
              <a:t>No puedo decir que las 5 unidades son por la reserva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B4F5CC6D-C513-49DF-B66D-809FDAED6B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904" b="69462"/>
          <a:stretch/>
        </p:blipFill>
        <p:spPr>
          <a:xfrm>
            <a:off x="6894236" y="1195785"/>
            <a:ext cx="5176667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76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Dentro-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Fuera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3FF5BC-08A4-4887-A497-112012BF1A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019" t="32916" b="36851"/>
          <a:stretch/>
        </p:blipFill>
        <p:spPr>
          <a:xfrm>
            <a:off x="1246744" y="1089000"/>
            <a:ext cx="9698511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64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Agenda</a:t>
            </a: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839" y="1135814"/>
            <a:ext cx="10515600" cy="5347987"/>
          </a:xfrm>
        </p:spPr>
        <p:txBody>
          <a:bodyPr>
            <a:normAutofit/>
          </a:bodyPr>
          <a:lstStyle/>
          <a:p>
            <a:r>
              <a:rPr lang="es-MX" dirty="0"/>
              <a:t>9:00 - 9:15 Bienvenida / Inicio / Introducciones</a:t>
            </a:r>
          </a:p>
          <a:p>
            <a:r>
              <a:rPr lang="es-MX" dirty="0"/>
              <a:t>9:15 - 9:30 Introducción</a:t>
            </a:r>
          </a:p>
          <a:p>
            <a:r>
              <a:rPr lang="es-MX" dirty="0"/>
              <a:t>9:30 - 10:30 Costeo reservas</a:t>
            </a:r>
          </a:p>
          <a:p>
            <a:r>
              <a:rPr lang="es-MX" dirty="0"/>
              <a:t>10:30 - 11:30 Teoría evaluación reservas</a:t>
            </a:r>
          </a:p>
          <a:p>
            <a:r>
              <a:rPr lang="es-MX" b="1" dirty="0"/>
              <a:t>11:30 - 11:45 </a:t>
            </a:r>
            <a:r>
              <a:rPr lang="es-MX" b="1" dirty="0" err="1"/>
              <a:t>Coffee</a:t>
            </a:r>
            <a:r>
              <a:rPr lang="es-MX" b="1" dirty="0"/>
              <a:t> Break</a:t>
            </a:r>
          </a:p>
          <a:p>
            <a:r>
              <a:rPr lang="es-MX" dirty="0"/>
              <a:t>11:45 - 13:15 Uso MAREA</a:t>
            </a:r>
          </a:p>
          <a:p>
            <a:r>
              <a:rPr lang="es-MX" dirty="0"/>
              <a:t>13:15 - 13:45 Solución de errores</a:t>
            </a:r>
          </a:p>
          <a:p>
            <a:r>
              <a:rPr lang="es-MX" dirty="0"/>
              <a:t>13:45 - 14:00 Discusión y cierre</a:t>
            </a:r>
          </a:p>
          <a:p>
            <a:r>
              <a:rPr lang="es-MX" b="1" dirty="0"/>
              <a:t>14:00 Comida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CCAE1F-49A7-4CF3-8541-4BAC8E1CD5F8}"/>
              </a:ext>
            </a:extLst>
          </p:cNvPr>
          <p:cNvSpPr/>
          <p:nvPr/>
        </p:nvSpPr>
        <p:spPr>
          <a:xfrm>
            <a:off x="237839" y="1135814"/>
            <a:ext cx="7123545" cy="150578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761A46-9A39-4310-B654-0089A3750F15}"/>
              </a:ext>
            </a:extLst>
          </p:cNvPr>
          <p:cNvSpPr/>
          <p:nvPr/>
        </p:nvSpPr>
        <p:spPr>
          <a:xfrm>
            <a:off x="237838" y="2701379"/>
            <a:ext cx="7123545" cy="150578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D4532B-AD0F-4398-B964-F71298DA53B6}"/>
              </a:ext>
            </a:extLst>
          </p:cNvPr>
          <p:cNvSpPr/>
          <p:nvPr/>
        </p:nvSpPr>
        <p:spPr>
          <a:xfrm>
            <a:off x="237837" y="4266944"/>
            <a:ext cx="7123545" cy="150578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0559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Dentro-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Fuera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3FF5BC-08A4-4887-A497-112012BF1A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019" t="32916" b="36851"/>
          <a:stretch/>
        </p:blipFill>
        <p:spPr>
          <a:xfrm>
            <a:off x="6969725" y="984737"/>
            <a:ext cx="5222275" cy="25200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12B518-D9B7-4AAC-AE82-1C76F75DF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¿Qué preguntas puedo hacer?</a:t>
            </a:r>
          </a:p>
          <a:p>
            <a:endParaRPr lang="es-MX" dirty="0"/>
          </a:p>
          <a:p>
            <a:pPr lvl="1"/>
            <a:r>
              <a:rPr lang="es-MX" dirty="0"/>
              <a:t>¿Cuál es la diferencia entre dentro y fuera?</a:t>
            </a:r>
          </a:p>
          <a:p>
            <a:pPr lvl="1"/>
            <a:r>
              <a:rPr lang="es-MX" dirty="0"/>
              <a:t>9 – 5 = 4</a:t>
            </a:r>
          </a:p>
          <a:p>
            <a:pPr lvl="1"/>
            <a:endParaRPr lang="es-MX" dirty="0"/>
          </a:p>
          <a:p>
            <a:pPr lvl="1"/>
            <a:r>
              <a:rPr lang="es-MX" dirty="0"/>
              <a:t>¿Hay más dentro que fuera?</a:t>
            </a:r>
          </a:p>
          <a:p>
            <a:pPr lvl="1"/>
            <a:r>
              <a:rPr lang="es-MX" dirty="0"/>
              <a:t>Sí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No puedo decir que las 4 unidades son por la reserva</a:t>
            </a:r>
          </a:p>
        </p:txBody>
      </p:sp>
    </p:spTree>
    <p:extLst>
      <p:ext uri="{BB962C8B-B14F-4D97-AF65-F5344CB8AC3E}">
        <p14:creationId xmlns:p14="http://schemas.microsoft.com/office/powerpoint/2010/main" val="65597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Dentro-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Fuera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12B518-D9B7-4AAC-AE82-1C76F75DF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dirty="0"/>
              <a:t>Mismos datos</a:t>
            </a:r>
          </a:p>
          <a:p>
            <a:r>
              <a:rPr lang="es-MX" dirty="0"/>
              <a:t>Diferentes evaluaciones</a:t>
            </a:r>
          </a:p>
          <a:p>
            <a:r>
              <a:rPr lang="es-MX" dirty="0"/>
              <a:t>¿Cuál es la correcta?</a:t>
            </a:r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¡Ambas! Depende de la pregunta</a:t>
            </a:r>
          </a:p>
          <a:p>
            <a:endParaRPr lang="es-MX" dirty="0"/>
          </a:p>
          <a:p>
            <a:r>
              <a:rPr lang="es-MX" dirty="0"/>
              <a:t>Causalidad = muchos datos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E95D870-9DB5-4E54-A19A-F9BC8C2566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904" t="1" b="36585"/>
          <a:stretch/>
        </p:blipFill>
        <p:spPr>
          <a:xfrm>
            <a:off x="6177133" y="1075526"/>
            <a:ext cx="5176667" cy="52329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47CDB31-5409-4A6A-BC20-90E10608C85B}"/>
              </a:ext>
            </a:extLst>
          </p:cNvPr>
          <p:cNvSpPr/>
          <p:nvPr/>
        </p:nvSpPr>
        <p:spPr>
          <a:xfrm>
            <a:off x="8321114" y="1383999"/>
            <a:ext cx="4443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4000" dirty="0"/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9C7F5F-9133-4BBA-B467-831C501BBEAB}"/>
              </a:ext>
            </a:extLst>
          </p:cNvPr>
          <p:cNvSpPr/>
          <p:nvPr/>
        </p:nvSpPr>
        <p:spPr>
          <a:xfrm>
            <a:off x="10152321" y="4204111"/>
            <a:ext cx="4443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4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5819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Estimación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de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causalidad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Efecto de la reserva = desviación de lo esperado</a:t>
            </a:r>
          </a:p>
          <a:p>
            <a:endParaRPr lang="es-MX" dirty="0"/>
          </a:p>
          <a:p>
            <a:r>
              <a:rPr lang="es-MX" dirty="0"/>
              <a:t>Pero como “el hubiera no existe”…</a:t>
            </a:r>
          </a:p>
          <a:p>
            <a:endParaRPr lang="es-MX" dirty="0"/>
          </a:p>
          <a:p>
            <a:r>
              <a:rPr lang="es-MX" dirty="0"/>
              <a:t>Necesitamos controlar por cambios:</a:t>
            </a:r>
          </a:p>
          <a:p>
            <a:pPr lvl="1"/>
            <a:endParaRPr lang="es-MX" dirty="0"/>
          </a:p>
          <a:p>
            <a:pPr lvl="1"/>
            <a:r>
              <a:rPr lang="es-MX" dirty="0"/>
              <a:t>En tiempo (A-D)</a:t>
            </a:r>
          </a:p>
          <a:p>
            <a:pPr lvl="1"/>
            <a:endParaRPr lang="es-MX" dirty="0"/>
          </a:p>
          <a:p>
            <a:pPr lvl="1"/>
            <a:r>
              <a:rPr lang="es-MX" dirty="0"/>
              <a:t>En espacio (D-F)</a:t>
            </a:r>
          </a:p>
        </p:txBody>
      </p:sp>
    </p:spTree>
    <p:extLst>
      <p:ext uri="{BB962C8B-B14F-4D97-AF65-F5344CB8AC3E}">
        <p14:creationId xmlns:p14="http://schemas.microsoft.com/office/powerpoint/2010/main" val="29969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Estimación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de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causalidad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1444"/>
            <a:ext cx="10515600" cy="4351338"/>
          </a:xfrm>
        </p:spPr>
        <p:txBody>
          <a:bodyPr/>
          <a:lstStyle/>
          <a:p>
            <a:r>
              <a:rPr lang="es-MX" dirty="0"/>
              <a:t>Diferencias entre Diferencias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073EBB-F91F-40CB-920B-BF7769F33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909" y="2250281"/>
            <a:ext cx="5375564" cy="392668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1924E1-BA62-4632-AF61-321138AB4B73}"/>
              </a:ext>
            </a:extLst>
          </p:cNvPr>
          <p:cNvSpPr/>
          <p:nvPr/>
        </p:nvSpPr>
        <p:spPr>
          <a:xfrm>
            <a:off x="0" y="6176966"/>
            <a:ext cx="1219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200" dirty="0">
                <a:solidFill>
                  <a:schemeClr val="bg1">
                    <a:lumMod val="75000"/>
                  </a:schemeClr>
                </a:solidFill>
              </a:rPr>
              <a:t>McDermott et al., 2018, PNAS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08524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Estimación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de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causalidad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1444"/>
            <a:ext cx="10515600" cy="4351338"/>
          </a:xfrm>
        </p:spPr>
        <p:txBody>
          <a:bodyPr/>
          <a:lstStyle/>
          <a:p>
            <a:r>
              <a:rPr lang="es-MX" dirty="0"/>
              <a:t>Diferencias entre Diferencias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1924E1-BA62-4632-AF61-321138AB4B73}"/>
              </a:ext>
            </a:extLst>
          </p:cNvPr>
          <p:cNvSpPr/>
          <p:nvPr/>
        </p:nvSpPr>
        <p:spPr>
          <a:xfrm>
            <a:off x="0" y="6176966"/>
            <a:ext cx="1219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200" dirty="0">
                <a:solidFill>
                  <a:schemeClr val="bg1">
                    <a:lumMod val="75000"/>
                  </a:schemeClr>
                </a:solidFill>
              </a:rPr>
              <a:t>Villaseñor-Derbez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&amp; 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Lynham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. In Prep</a:t>
            </a:r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B15586-286C-47D0-BF2B-B9454BB5B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363" y="1746715"/>
            <a:ext cx="7839273" cy="431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47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Estimaci</a:t>
            </a:r>
            <a:r>
              <a:rPr lang="es-MX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ón</a:t>
            </a:r>
            <a:r>
              <a:rPr lang="es-MX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de causalidad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4FD8DC2-ABC9-4D75-8DB6-A835995E0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6836"/>
            <a:ext cx="10515600" cy="50501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b="1" dirty="0"/>
              <a:t>Tendencias paralelas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5D845AF-76E0-4D6F-BC71-342D5B8A3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495" t="66106" b="3828"/>
          <a:stretch/>
        </p:blipFill>
        <p:spPr>
          <a:xfrm>
            <a:off x="1192514" y="1650383"/>
            <a:ext cx="9806971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208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Estimaci</a:t>
            </a:r>
            <a:r>
              <a:rPr lang="es-MX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ón</a:t>
            </a:r>
            <a:r>
              <a:rPr lang="es-MX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de causalidad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7F4D09-64E5-4BBF-B2EA-93112B648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8692"/>
            <a:ext cx="10515600" cy="4528271"/>
          </a:xfrm>
        </p:spPr>
        <p:txBody>
          <a:bodyPr>
            <a:normAutofit/>
          </a:bodyPr>
          <a:lstStyle/>
          <a:p>
            <a:r>
              <a:rPr lang="es-MX" dirty="0"/>
              <a:t>¿Cuál sería el valor de la reserva si no estuviera protegida?</a:t>
            </a:r>
          </a:p>
          <a:p>
            <a:pPr lvl="1"/>
            <a:r>
              <a:rPr lang="es-MX" dirty="0"/>
              <a:t>Diferencia temporal (control):</a:t>
            </a:r>
          </a:p>
          <a:p>
            <a:pPr lvl="1"/>
            <a:r>
              <a:rPr lang="es-MX" dirty="0"/>
              <a:t>5 – 2 = 3</a:t>
            </a:r>
          </a:p>
          <a:p>
            <a:pPr lvl="1"/>
            <a:r>
              <a:rPr lang="es-MX" dirty="0"/>
              <a:t>R2011 = R2010  + 3 = 7</a:t>
            </a:r>
          </a:p>
          <a:p>
            <a:endParaRPr lang="es-MX" dirty="0"/>
          </a:p>
          <a:p>
            <a:pPr lvl="1"/>
            <a:r>
              <a:rPr lang="es-MX" dirty="0"/>
              <a:t>Diferencia espacial (antes):</a:t>
            </a:r>
          </a:p>
          <a:p>
            <a:pPr lvl="1"/>
            <a:r>
              <a:rPr lang="es-MX" dirty="0"/>
              <a:t>4 – 2 = 2</a:t>
            </a:r>
          </a:p>
          <a:p>
            <a:pPr lvl="1"/>
            <a:r>
              <a:rPr lang="es-MX" dirty="0"/>
              <a:t>R2011 = C2011 + 2 = 7</a:t>
            </a:r>
          </a:p>
          <a:p>
            <a:r>
              <a:rPr lang="es-MX" b="1" dirty="0"/>
              <a:t>R2011 = 9</a:t>
            </a:r>
          </a:p>
          <a:p>
            <a:r>
              <a:rPr lang="es-MX" dirty="0"/>
              <a:t>Efecto = </a:t>
            </a:r>
            <a:r>
              <a:rPr lang="es-MX" dirty="0" err="1"/>
              <a:t>Obs</a:t>
            </a:r>
            <a:r>
              <a:rPr lang="es-MX" dirty="0"/>
              <a:t> – </a:t>
            </a:r>
            <a:r>
              <a:rPr lang="es-MX" dirty="0" err="1"/>
              <a:t>Pred</a:t>
            </a:r>
            <a:r>
              <a:rPr lang="es-MX" dirty="0"/>
              <a:t> = 9 – 7 = 2</a:t>
            </a:r>
          </a:p>
          <a:p>
            <a:endParaRPr lang="es-MX" dirty="0"/>
          </a:p>
          <a:p>
            <a:pPr lvl="1"/>
            <a:endParaRPr lang="es-MX" dirty="0"/>
          </a:p>
          <a:p>
            <a:pPr lvl="1"/>
            <a:endParaRPr lang="es-MX" dirty="0"/>
          </a:p>
          <a:p>
            <a:pPr lvl="1"/>
            <a:endParaRPr lang="es-MX" dirty="0"/>
          </a:p>
          <a:p>
            <a:pPr lvl="1"/>
            <a:endParaRPr lang="es-MX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600ED05-4723-4DB1-BA12-E646A184CE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495" t="66106" b="3828"/>
          <a:stretch/>
        </p:blipFill>
        <p:spPr>
          <a:xfrm>
            <a:off x="6096000" y="2382981"/>
            <a:ext cx="5922587" cy="282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5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Estimación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de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causalidad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DEBE07E-74CF-4C38-8448-0FF26B23C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15127" y="1157813"/>
            <a:ext cx="7269018" cy="5192156"/>
          </a:xfrm>
        </p:spPr>
      </p:pic>
    </p:spTree>
    <p:extLst>
      <p:ext uri="{BB962C8B-B14F-4D97-AF65-F5344CB8AC3E}">
        <p14:creationId xmlns:p14="http://schemas.microsoft.com/office/powerpoint/2010/main" val="65393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Estimación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de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causalidad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BD32103-1EA4-4530-BB3E-DC0966B9C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638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MX" altLang="es-MX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MX" alt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FA2059C1-3093-4FF0-A9A4-39FE28B7B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9419" y="1959458"/>
            <a:ext cx="5973126" cy="4266519"/>
          </a:xfrm>
        </p:spPr>
      </p:pic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6D9C127A-A665-470E-96C0-E04E5C3F059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MX" dirty="0"/>
          </a:p>
          <a:p>
            <a:r>
              <a:rPr lang="es-MX" dirty="0"/>
              <a:t>Post (antes = 0, después = 1)</a:t>
            </a:r>
          </a:p>
          <a:p>
            <a:endParaRPr lang="es-MX" dirty="0"/>
          </a:p>
          <a:p>
            <a:r>
              <a:rPr lang="es-MX" dirty="0"/>
              <a:t>Zona (control = 0, reserva = 1) </a:t>
            </a:r>
          </a:p>
          <a:p>
            <a:endParaRPr lang="es-MX" dirty="0"/>
          </a:p>
          <a:p>
            <a:r>
              <a:rPr lang="es-MX" dirty="0"/>
              <a:t>Interacción = efecto</a:t>
            </a:r>
          </a:p>
        </p:txBody>
      </p:sp>
      <p:pic>
        <p:nvPicPr>
          <p:cNvPr id="15" name="Picture 2" descr="https://latex.codecogs.com/gif.latex?%5CLARGE%20I%20%3D%20%5Calpha%20&amp;plus;%20%5Cbeta_1Post%20&amp;plus;%20%5Cbeta_2Zona%20&amp;plus;%20%5Cbeta_3Zona%20%5Ctimes%20Post%20&amp;plus;%20%5Cepsilon">
            <a:extLst>
              <a:ext uri="{FF2B5EF4-FFF2-40B4-BE49-F238E27FC236}">
                <a16:creationId xmlns:a16="http://schemas.microsoft.com/office/drawing/2014/main" id="{76D8DE36-071B-4A74-A978-A75D7BECB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770" y="1291576"/>
            <a:ext cx="5391150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62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Estimación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de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causalidad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pic>
        <p:nvPicPr>
          <p:cNvPr id="5122" name="Picture 2" descr="https://latex.codecogs.com/gif.latex?%5CLARGE%20I%20%3D%20%5Calpha%20&amp;plus;%20%5Cbeta_1Post%20&amp;plus;%20%5Cbeta_2Zona%20&amp;plus;%20%5Cbeta_3Zona%20%5Ctimes%20Post%20&amp;plus;%20%5Cepsilon">
            <a:extLst>
              <a:ext uri="{FF2B5EF4-FFF2-40B4-BE49-F238E27FC236}">
                <a16:creationId xmlns:a16="http://schemas.microsoft.com/office/drawing/2014/main" id="{53E7DA0C-A750-4BF4-9C3D-32215D026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770" y="1291576"/>
            <a:ext cx="5391150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C526833-F989-4F26-9F71-85A7CE6576AF}"/>
              </a:ext>
            </a:extLst>
          </p:cNvPr>
          <p:cNvGraphicFramePr>
            <a:graphicFrameLocks noGrp="1"/>
          </p:cNvGraphicFramePr>
          <p:nvPr/>
        </p:nvGraphicFramePr>
        <p:xfrm>
          <a:off x="494331" y="2261614"/>
          <a:ext cx="4151560" cy="3121578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918098">
                  <a:extLst>
                    <a:ext uri="{9D8B030D-6E8A-4147-A177-3AD203B41FA5}">
                      <a16:colId xmlns:a16="http://schemas.microsoft.com/office/drawing/2014/main" val="2126757757"/>
                    </a:ext>
                  </a:extLst>
                </a:gridCol>
                <a:gridCol w="2233462">
                  <a:extLst>
                    <a:ext uri="{9D8B030D-6E8A-4147-A177-3AD203B41FA5}">
                      <a16:colId xmlns:a16="http://schemas.microsoft.com/office/drawing/2014/main" val="1360576529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 algn="l"/>
                      <a:r>
                        <a:rPr lang="es-MX" sz="1800" dirty="0" err="1">
                          <a:effectLst/>
                        </a:rPr>
                        <a:t>alpha</a:t>
                      </a:r>
                      <a:endParaRPr lang="es-MX" sz="1800" dirty="0">
                        <a:effectLst/>
                      </a:endParaRPr>
                    </a:p>
                  </a:txBody>
                  <a:tcPr marL="78566" marR="78566" marT="36261" marB="36261" anchor="ctr"/>
                </a:tc>
                <a:tc>
                  <a:txBody>
                    <a:bodyPr/>
                    <a:lstStyle/>
                    <a:p>
                      <a:r>
                        <a:rPr lang="es-MX" sz="1800" dirty="0">
                          <a:effectLst/>
                        </a:rPr>
                        <a:t>2.000 (1.000)</a:t>
                      </a:r>
                    </a:p>
                  </a:txBody>
                  <a:tcPr marL="78566" marR="78566" marT="36261" marB="36261" anchor="ctr"/>
                </a:tc>
                <a:extLst>
                  <a:ext uri="{0D108BD9-81ED-4DB2-BD59-A6C34878D82A}">
                    <a16:rowId xmlns:a16="http://schemas.microsoft.com/office/drawing/2014/main" val="105348716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B1</a:t>
                      </a:r>
                    </a:p>
                  </a:txBody>
                  <a:tcPr marL="78566" marR="78566" marT="36261" marB="36261" anchor="ctr"/>
                </a:tc>
                <a:tc>
                  <a:txBody>
                    <a:bodyPr/>
                    <a:lstStyle/>
                    <a:p>
                      <a:r>
                        <a:rPr lang="es-MX" sz="1800" dirty="0">
                          <a:effectLst/>
                        </a:rPr>
                        <a:t>3.000 (1.414)</a:t>
                      </a:r>
                    </a:p>
                  </a:txBody>
                  <a:tcPr marL="78566" marR="78566" marT="36261" marB="36261" anchor="ctr"/>
                </a:tc>
                <a:extLst>
                  <a:ext uri="{0D108BD9-81ED-4DB2-BD59-A6C34878D82A}">
                    <a16:rowId xmlns:a16="http://schemas.microsoft.com/office/drawing/2014/main" val="46746532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B2</a:t>
                      </a:r>
                    </a:p>
                  </a:txBody>
                  <a:tcPr marL="78566" marR="78566" marT="36261" marB="36261" anchor="ctr"/>
                </a:tc>
                <a:tc>
                  <a:txBody>
                    <a:bodyPr/>
                    <a:lstStyle/>
                    <a:p>
                      <a:r>
                        <a:rPr lang="es-MX" sz="1800">
                          <a:effectLst/>
                        </a:rPr>
                        <a:t>2.000 (1.414)</a:t>
                      </a:r>
                    </a:p>
                  </a:txBody>
                  <a:tcPr marL="78566" marR="78566" marT="36261" marB="36261" anchor="ctr"/>
                </a:tc>
                <a:extLst>
                  <a:ext uri="{0D108BD9-81ED-4DB2-BD59-A6C34878D82A}">
                    <a16:rowId xmlns:a16="http://schemas.microsoft.com/office/drawing/2014/main" val="762129495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B3</a:t>
                      </a:r>
                    </a:p>
                  </a:txBody>
                  <a:tcPr marL="78566" marR="78566" marT="36261" marB="36261" anchor="ctr"/>
                </a:tc>
                <a:tc>
                  <a:txBody>
                    <a:bodyPr/>
                    <a:lstStyle/>
                    <a:p>
                      <a:r>
                        <a:rPr lang="es-MX" sz="1800" dirty="0">
                          <a:effectLst/>
                        </a:rPr>
                        <a:t>2.000 (2.000)</a:t>
                      </a:r>
                    </a:p>
                  </a:txBody>
                  <a:tcPr marL="78566" marR="78566" marT="36261" marB="36261" anchor="ctr"/>
                </a:tc>
                <a:extLst>
                  <a:ext uri="{0D108BD9-81ED-4DB2-BD59-A6C34878D82A}">
                    <a16:rowId xmlns:a16="http://schemas.microsoft.com/office/drawing/2014/main" val="1414276350"/>
                  </a:ext>
                </a:extLst>
              </a:tr>
              <a:tr h="290089">
                <a:tc gridSpan="2">
                  <a:txBody>
                    <a:bodyPr/>
                    <a:lstStyle/>
                    <a:p>
                      <a:endParaRPr lang="es-MX" sz="1800" dirty="0">
                        <a:effectLst/>
                      </a:endParaRPr>
                    </a:p>
                  </a:txBody>
                  <a:tcPr marL="78566" marR="78566" marT="36261" marB="3626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02281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Observations</a:t>
                      </a:r>
                    </a:p>
                  </a:txBody>
                  <a:tcPr marL="78566" marR="78566" marT="36261" marB="3626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s-MX" sz="1800">
                          <a:effectLst/>
                        </a:rPr>
                        <a:t>8</a:t>
                      </a:r>
                    </a:p>
                  </a:txBody>
                  <a:tcPr marL="78566" marR="78566" marT="36261" marB="3626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6292589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R</a:t>
                      </a:r>
                      <a:r>
                        <a:rPr lang="es-MX" sz="1800" baseline="30000">
                          <a:effectLst/>
                        </a:rPr>
                        <a:t>2</a:t>
                      </a:r>
                      <a:endParaRPr lang="es-MX" sz="1800">
                        <a:effectLst/>
                      </a:endParaRPr>
                    </a:p>
                  </a:txBody>
                  <a:tcPr marL="78566" marR="78566" marT="36261" marB="36261" anchor="ctr"/>
                </a:tc>
                <a:tc>
                  <a:txBody>
                    <a:bodyPr/>
                    <a:lstStyle/>
                    <a:p>
                      <a:r>
                        <a:rPr lang="es-MX" sz="1800" dirty="0">
                          <a:effectLst/>
                        </a:rPr>
                        <a:t>0.867</a:t>
                      </a:r>
                    </a:p>
                  </a:txBody>
                  <a:tcPr marL="78566" marR="78566" marT="36261" marB="36261" anchor="ctr"/>
                </a:tc>
                <a:extLst>
                  <a:ext uri="{0D108BD9-81ED-4DB2-BD59-A6C34878D82A}">
                    <a16:rowId xmlns:a16="http://schemas.microsoft.com/office/drawing/2014/main" val="41302699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Residual Std. Error</a:t>
                      </a:r>
                    </a:p>
                  </a:txBody>
                  <a:tcPr marL="78566" marR="78566" marT="36261" marB="36261" anchor="ctr"/>
                </a:tc>
                <a:tc>
                  <a:txBody>
                    <a:bodyPr/>
                    <a:lstStyle/>
                    <a:p>
                      <a:r>
                        <a:rPr lang="es-MX" sz="1800">
                          <a:effectLst/>
                        </a:rPr>
                        <a:t>1.414 (df = 4)</a:t>
                      </a:r>
                    </a:p>
                  </a:txBody>
                  <a:tcPr marL="78566" marR="78566" marT="36261" marB="36261" anchor="ctr"/>
                </a:tc>
                <a:extLst>
                  <a:ext uri="{0D108BD9-81ED-4DB2-BD59-A6C34878D82A}">
                    <a16:rowId xmlns:a16="http://schemas.microsoft.com/office/drawing/2014/main" val="3636753259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/>
                      <a:r>
                        <a:rPr lang="es-MX" sz="1800" dirty="0">
                          <a:effectLst/>
                        </a:rPr>
                        <a:t>F </a:t>
                      </a:r>
                      <a:r>
                        <a:rPr lang="es-MX" sz="1800" dirty="0" err="1">
                          <a:effectLst/>
                        </a:rPr>
                        <a:t>Statistic</a:t>
                      </a:r>
                      <a:endParaRPr lang="es-MX" sz="1800" dirty="0">
                        <a:effectLst/>
                      </a:endParaRPr>
                    </a:p>
                  </a:txBody>
                  <a:tcPr marL="78566" marR="78566" marT="36261" marB="3626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MX" sz="1800" dirty="0">
                          <a:effectLst/>
                        </a:rPr>
                        <a:t>8.667</a:t>
                      </a:r>
                      <a:r>
                        <a:rPr lang="es-MX" sz="1800" baseline="30000" dirty="0">
                          <a:effectLst/>
                        </a:rPr>
                        <a:t>**</a:t>
                      </a:r>
                      <a:r>
                        <a:rPr lang="es-MX" sz="1800" dirty="0">
                          <a:effectLst/>
                        </a:rPr>
                        <a:t> (</a:t>
                      </a:r>
                      <a:r>
                        <a:rPr lang="es-MX" sz="1800" dirty="0" err="1">
                          <a:effectLst/>
                        </a:rPr>
                        <a:t>df</a:t>
                      </a:r>
                      <a:r>
                        <a:rPr lang="es-MX" sz="1800" dirty="0">
                          <a:effectLst/>
                        </a:rPr>
                        <a:t> = 3; 4)</a:t>
                      </a:r>
                    </a:p>
                  </a:txBody>
                  <a:tcPr marL="78566" marR="78566" marT="36261" marB="3626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542826"/>
                  </a:ext>
                </a:extLst>
              </a:tr>
            </a:tbl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6BD32103-1EA4-4530-BB3E-DC0966B9C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638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MX" altLang="es-MX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MX" alt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FA2059C1-3093-4FF0-A9A4-39FE28B7B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49419" y="1959458"/>
            <a:ext cx="5973126" cy="426651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835AFE-1C1C-40F5-9A6D-5C54C639E5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369" y="5769102"/>
            <a:ext cx="535305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41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El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Equipo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pic>
        <p:nvPicPr>
          <p:cNvPr id="9" name="Picture 4" descr="Picture">
            <a:extLst>
              <a:ext uri="{FF2B5EF4-FFF2-40B4-BE49-F238E27FC236}">
                <a16:creationId xmlns:a16="http://schemas.microsoft.com/office/drawing/2014/main" id="{A3D6869E-3F4A-4EBB-9398-1FB9EDA4D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086" y="2406203"/>
            <a:ext cx="169893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Picture">
            <a:extLst>
              <a:ext uri="{FF2B5EF4-FFF2-40B4-BE49-F238E27FC236}">
                <a16:creationId xmlns:a16="http://schemas.microsoft.com/office/drawing/2014/main" id="{174AD5B6-7C3A-4A82-9210-A664FAFC3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854" y="2406203"/>
            <a:ext cx="1702546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Picture">
            <a:extLst>
              <a:ext uri="{FF2B5EF4-FFF2-40B4-BE49-F238E27FC236}">
                <a16:creationId xmlns:a16="http://schemas.microsoft.com/office/drawing/2014/main" id="{A0F56A25-C813-4904-9789-61B1BA3FE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947" y="2405923"/>
            <a:ext cx="1696555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13 CuadroTexto">
            <a:extLst>
              <a:ext uri="{FF2B5EF4-FFF2-40B4-BE49-F238E27FC236}">
                <a16:creationId xmlns:a16="http://schemas.microsoft.com/office/drawing/2014/main" id="{62680A72-5300-4395-A845-40BA5AA28532}"/>
              </a:ext>
            </a:extLst>
          </p:cNvPr>
          <p:cNvSpPr txBox="1"/>
          <p:nvPr/>
        </p:nvSpPr>
        <p:spPr>
          <a:xfrm>
            <a:off x="1630710" y="4926483"/>
            <a:ext cx="9047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/>
              <a:t>                      Melaina Wright	Caio Faro	Jael Martínez</a:t>
            </a:r>
          </a:p>
        </p:txBody>
      </p:sp>
    </p:spTree>
    <p:extLst>
      <p:ext uri="{BB962C8B-B14F-4D97-AF65-F5344CB8AC3E}">
        <p14:creationId xmlns:p14="http://schemas.microsoft.com/office/powerpoint/2010/main" val="40583172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Estimación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de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causalidad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¿Cuál es el valor del control en el 2010?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¿Cuál es el valor del control en el 2011?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C02414-903D-43D3-B0D3-22FE7726B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203811"/>
            <a:ext cx="7094153" cy="5175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9066C5-17EE-43F3-B422-E8D5E6868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871" y="2298737"/>
            <a:ext cx="5735802" cy="14512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F853C2-212D-4773-9748-18BFCCC2E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0871" y="4505612"/>
            <a:ext cx="6080411" cy="1635920"/>
          </a:xfrm>
          <a:prstGeom prst="rect">
            <a:avLst/>
          </a:prstGeo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A266ED02-99BD-4876-91D2-187C7416C9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53745" y="1959459"/>
            <a:ext cx="4368800" cy="312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7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Estimación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de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causalidad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¿Cuál es el valor de la reserva en el 2010?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¿Cuál es el valor de la reserva en el 2011?</a:t>
            </a:r>
          </a:p>
        </p:txBody>
      </p:sp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4CDBB3DC-14D3-450C-9922-963C41142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3745" y="1959459"/>
            <a:ext cx="4368800" cy="31205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869D46-201D-4A62-8E69-D3A716D1B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819" y="2388507"/>
            <a:ext cx="5185407" cy="1342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E53144-CB5B-4BA8-989C-8FF047A455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611" y="4454164"/>
            <a:ext cx="5689664" cy="14571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E1B878-28EF-4AAC-9840-4DEB456D71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199" y="1203811"/>
            <a:ext cx="7094153" cy="51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2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DC5BA3E-E8AD-40C6-A118-70B44AB116C6}"/>
              </a:ext>
            </a:extLst>
          </p:cNvPr>
          <p:cNvSpPr/>
          <p:nvPr/>
        </p:nvSpPr>
        <p:spPr>
          <a:xfrm>
            <a:off x="0" y="-184664"/>
            <a:ext cx="12192000" cy="7109639"/>
          </a:xfrm>
          <a:prstGeom prst="rect">
            <a:avLst/>
          </a:prstGeom>
          <a:solidFill>
            <a:srgbClr val="1C5E92"/>
          </a:solidFill>
        </p:spPr>
        <p:txBody>
          <a:bodyPr wrap="square" anchor="ctr">
            <a:spAutoFit/>
          </a:bodyPr>
          <a:lstStyle/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1" algn="ctr">
              <a:buClr>
                <a:schemeClr val="dk1"/>
              </a:buClr>
              <a:buSzPct val="61111"/>
            </a:pPr>
            <a:r>
              <a:rPr lang="en-US" sz="9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DESCANSO</a:t>
            </a: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chemeClr val="bg1"/>
          </a:solidFill>
        </p:spPr>
        <p:txBody>
          <a:bodyPr wrap="square" anchor="t">
            <a:spAutoFit/>
          </a:bodyPr>
          <a:lstStyle/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0328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Indicadores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Indicadores definidos según los objetivos</a:t>
            </a:r>
          </a:p>
          <a:p>
            <a:endParaRPr lang="es-MX" dirty="0"/>
          </a:p>
          <a:p>
            <a:r>
              <a:rPr lang="es-MX" dirty="0"/>
              <a:t>Lista de 25 indicadores:</a:t>
            </a:r>
          </a:p>
          <a:p>
            <a:pPr lvl="1"/>
            <a:endParaRPr lang="es-MX" dirty="0"/>
          </a:p>
          <a:p>
            <a:pPr lvl="1"/>
            <a:r>
              <a:rPr lang="es-MX" dirty="0"/>
              <a:t>Biológicos (7)</a:t>
            </a:r>
          </a:p>
          <a:p>
            <a:pPr lvl="1"/>
            <a:endParaRPr lang="es-MX" dirty="0"/>
          </a:p>
          <a:p>
            <a:pPr lvl="1"/>
            <a:r>
              <a:rPr lang="es-MX" dirty="0"/>
              <a:t>Socioeconómicos (3)</a:t>
            </a:r>
          </a:p>
          <a:p>
            <a:pPr lvl="1"/>
            <a:endParaRPr lang="es-MX" dirty="0"/>
          </a:p>
          <a:p>
            <a:pPr lvl="1"/>
            <a:r>
              <a:rPr lang="es-MX" dirty="0"/>
              <a:t>Gobernanza (15)</a:t>
            </a:r>
          </a:p>
        </p:txBody>
      </p:sp>
    </p:spTree>
    <p:extLst>
      <p:ext uri="{BB962C8B-B14F-4D97-AF65-F5344CB8AC3E}">
        <p14:creationId xmlns:p14="http://schemas.microsoft.com/office/powerpoint/2010/main" val="230845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Texto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07639813-5A78-4016-A787-AB6C0B19EE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3487594"/>
              </p:ext>
            </p:extLst>
          </p:nvPr>
        </p:nvGraphicFramePr>
        <p:xfrm>
          <a:off x="1551709" y="1489666"/>
          <a:ext cx="8501682" cy="4489206"/>
        </p:xfrm>
        <a:graphic>
          <a:graphicData uri="http://schemas.openxmlformats.org/drawingml/2006/table">
            <a:tbl>
              <a:tblPr/>
              <a:tblGrid>
                <a:gridCol w="4575150">
                  <a:extLst>
                    <a:ext uri="{9D8B030D-6E8A-4147-A177-3AD203B41FA5}">
                      <a16:colId xmlns:a16="http://schemas.microsoft.com/office/drawing/2014/main" val="2566023335"/>
                    </a:ext>
                  </a:extLst>
                </a:gridCol>
                <a:gridCol w="340821">
                  <a:extLst>
                    <a:ext uri="{9D8B030D-6E8A-4147-A177-3AD203B41FA5}">
                      <a16:colId xmlns:a16="http://schemas.microsoft.com/office/drawing/2014/main" val="406567508"/>
                    </a:ext>
                  </a:extLst>
                </a:gridCol>
                <a:gridCol w="340821">
                  <a:extLst>
                    <a:ext uri="{9D8B030D-6E8A-4147-A177-3AD203B41FA5}">
                      <a16:colId xmlns:a16="http://schemas.microsoft.com/office/drawing/2014/main" val="2656813293"/>
                    </a:ext>
                  </a:extLst>
                </a:gridCol>
                <a:gridCol w="340821">
                  <a:extLst>
                    <a:ext uri="{9D8B030D-6E8A-4147-A177-3AD203B41FA5}">
                      <a16:colId xmlns:a16="http://schemas.microsoft.com/office/drawing/2014/main" val="167940680"/>
                    </a:ext>
                  </a:extLst>
                </a:gridCol>
                <a:gridCol w="340821">
                  <a:extLst>
                    <a:ext uri="{9D8B030D-6E8A-4147-A177-3AD203B41FA5}">
                      <a16:colId xmlns:a16="http://schemas.microsoft.com/office/drawing/2014/main" val="3527078321"/>
                    </a:ext>
                  </a:extLst>
                </a:gridCol>
                <a:gridCol w="340821">
                  <a:extLst>
                    <a:ext uri="{9D8B030D-6E8A-4147-A177-3AD203B41FA5}">
                      <a16:colId xmlns:a16="http://schemas.microsoft.com/office/drawing/2014/main" val="3141411577"/>
                    </a:ext>
                  </a:extLst>
                </a:gridCol>
                <a:gridCol w="340821">
                  <a:extLst>
                    <a:ext uri="{9D8B030D-6E8A-4147-A177-3AD203B41FA5}">
                      <a16:colId xmlns:a16="http://schemas.microsoft.com/office/drawing/2014/main" val="3946178384"/>
                    </a:ext>
                  </a:extLst>
                </a:gridCol>
                <a:gridCol w="340821">
                  <a:extLst>
                    <a:ext uri="{9D8B030D-6E8A-4147-A177-3AD203B41FA5}">
                      <a16:colId xmlns:a16="http://schemas.microsoft.com/office/drawing/2014/main" val="3845596763"/>
                    </a:ext>
                  </a:extLst>
                </a:gridCol>
                <a:gridCol w="319488">
                  <a:extLst>
                    <a:ext uri="{9D8B030D-6E8A-4147-A177-3AD203B41FA5}">
                      <a16:colId xmlns:a16="http://schemas.microsoft.com/office/drawing/2014/main" val="1952940994"/>
                    </a:ext>
                  </a:extLst>
                </a:gridCol>
                <a:gridCol w="319488">
                  <a:extLst>
                    <a:ext uri="{9D8B030D-6E8A-4147-A177-3AD203B41FA5}">
                      <a16:colId xmlns:a16="http://schemas.microsoft.com/office/drawing/2014/main" val="822089906"/>
                    </a:ext>
                  </a:extLst>
                </a:gridCol>
                <a:gridCol w="901809">
                  <a:extLst>
                    <a:ext uri="{9D8B030D-6E8A-4147-A177-3AD203B41FA5}">
                      <a16:colId xmlns:a16="http://schemas.microsoft.com/office/drawing/2014/main" val="1508775897"/>
                    </a:ext>
                  </a:extLst>
                </a:gridCol>
              </a:tblGrid>
              <a:tr h="151615">
                <a:tc>
                  <a:txBody>
                    <a:bodyPr/>
                    <a:lstStyle/>
                    <a:p>
                      <a:pPr algn="l"/>
                      <a:r>
                        <a:rPr lang="es-MX" sz="1800" b="1" dirty="0">
                          <a:effectLst/>
                        </a:rPr>
                        <a:t>Objetivo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b="1">
                          <a:effectLst/>
                        </a:rPr>
                        <a:t>B1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b="1">
                          <a:effectLst/>
                        </a:rPr>
                        <a:t>B2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b="1">
                          <a:effectLst/>
                        </a:rPr>
                        <a:t>B3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b="1">
                          <a:effectLst/>
                        </a:rPr>
                        <a:t>B4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b="1">
                          <a:effectLst/>
                        </a:rPr>
                        <a:t>B5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b="1">
                          <a:effectLst/>
                        </a:rPr>
                        <a:t>B6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b="1">
                          <a:effectLst/>
                        </a:rPr>
                        <a:t>B7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b="1">
                          <a:effectLst/>
                        </a:rPr>
                        <a:t>S1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b="1">
                          <a:effectLst/>
                        </a:rPr>
                        <a:t>S2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b="1" dirty="0">
                          <a:effectLst/>
                        </a:rPr>
                        <a:t>S3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019046"/>
                  </a:ext>
                </a:extLst>
              </a:tr>
              <a:tr h="424521"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Evitar la sobreexplotación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dirty="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dirty="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954452"/>
                  </a:ext>
                </a:extLst>
              </a:tr>
              <a:tr h="742911"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Conservar especies bajo protección especial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dirty="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938605"/>
                  </a:ext>
                </a:extLst>
              </a:tr>
              <a:tr h="424521"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Mantener procesos biológicos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 dirty="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dirty="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891017"/>
                  </a:ext>
                </a:extLst>
              </a:tr>
              <a:tr h="742911"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Mejorar la productividad de las zonas de pesca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dirty="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403554"/>
                  </a:ext>
                </a:extLst>
              </a:tr>
              <a:tr h="651943">
                <a:tc>
                  <a:txBody>
                    <a:bodyPr/>
                    <a:lstStyle/>
                    <a:p>
                      <a:pPr algn="l"/>
                      <a:r>
                        <a:rPr lang="es-MX" sz="1800" dirty="0">
                          <a:effectLst/>
                        </a:rPr>
                        <a:t>Preservar la biodiversidad y los ecosistemas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521596"/>
                  </a:ext>
                </a:extLst>
              </a:tr>
              <a:tr h="560974"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Recuperar especies sobreexplotadas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543706"/>
                  </a:ext>
                </a:extLst>
              </a:tr>
              <a:tr h="651943"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Recuperar especies de inerés comercial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dirty="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592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99634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Indicadores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biológicos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(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DeD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)</a:t>
            </a: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b="1" dirty="0"/>
              <a:t>B1</a:t>
            </a:r>
            <a:r>
              <a:rPr lang="es-MX" dirty="0"/>
              <a:t> - Índice de diversidad de Shannon</a:t>
            </a:r>
          </a:p>
          <a:p>
            <a:r>
              <a:rPr lang="es-MX" b="1" dirty="0"/>
              <a:t>B2</a:t>
            </a:r>
            <a:r>
              <a:rPr lang="es-MX" dirty="0"/>
              <a:t> - Riqueza de especies</a:t>
            </a:r>
          </a:p>
          <a:p>
            <a:r>
              <a:rPr lang="es-MX" b="1" dirty="0"/>
              <a:t>B3</a:t>
            </a:r>
            <a:r>
              <a:rPr lang="es-MX" dirty="0"/>
              <a:t> - Densidad de organismos maduros</a:t>
            </a:r>
          </a:p>
          <a:p>
            <a:r>
              <a:rPr lang="es-MX" b="1" dirty="0"/>
              <a:t>B4</a:t>
            </a:r>
            <a:r>
              <a:rPr lang="es-MX" dirty="0"/>
              <a:t> - Densidad de organismos</a:t>
            </a:r>
          </a:p>
          <a:p>
            <a:r>
              <a:rPr lang="es-MX" b="1" dirty="0"/>
              <a:t>B5</a:t>
            </a:r>
            <a:r>
              <a:rPr lang="es-MX" dirty="0"/>
              <a:t> - Presencia de una perturbación ambiental</a:t>
            </a:r>
          </a:p>
          <a:p>
            <a:r>
              <a:rPr lang="es-MX" b="1" dirty="0"/>
              <a:t>B6</a:t>
            </a:r>
            <a:r>
              <a:rPr lang="es-MX" dirty="0"/>
              <a:t> - Nivel trófico medio</a:t>
            </a:r>
          </a:p>
          <a:p>
            <a:r>
              <a:rPr lang="es-MX" b="1" dirty="0"/>
              <a:t>B7</a:t>
            </a:r>
            <a:r>
              <a:rPr lang="es-MX" dirty="0"/>
              <a:t> - Biomasa</a:t>
            </a:r>
          </a:p>
        </p:txBody>
      </p:sp>
    </p:spTree>
    <p:extLst>
      <p:ext uri="{BB962C8B-B14F-4D97-AF65-F5344CB8AC3E}">
        <p14:creationId xmlns:p14="http://schemas.microsoft.com/office/powerpoint/2010/main" val="30394126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Indicadores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socioeconómicos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b="1" dirty="0"/>
              <a:t>S1</a:t>
            </a:r>
            <a:r>
              <a:rPr lang="es-MX" dirty="0"/>
              <a:t> - Arribos totales</a:t>
            </a:r>
          </a:p>
          <a:p>
            <a:r>
              <a:rPr lang="es-MX" b="1" dirty="0"/>
              <a:t>S2</a:t>
            </a:r>
            <a:r>
              <a:rPr lang="es-MX" dirty="0"/>
              <a:t> - Ingresos totales</a:t>
            </a:r>
          </a:p>
          <a:p>
            <a:r>
              <a:rPr lang="es-MX" b="1" dirty="0"/>
              <a:t>S3</a:t>
            </a:r>
            <a:r>
              <a:rPr lang="es-MX" dirty="0"/>
              <a:t> - Oportunidades económicas alternativas a la pesca</a:t>
            </a:r>
          </a:p>
        </p:txBody>
      </p:sp>
    </p:spTree>
    <p:extLst>
      <p:ext uri="{BB962C8B-B14F-4D97-AF65-F5344CB8AC3E}">
        <p14:creationId xmlns:p14="http://schemas.microsoft.com/office/powerpoint/2010/main" val="3535747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 lvl="2">
              <a:buClr>
                <a:schemeClr val="dk1"/>
              </a:buClr>
              <a:buSzPct val="61111"/>
            </a:pP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Indicadores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de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gobernanza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36" y="1681018"/>
            <a:ext cx="11776364" cy="4495945"/>
          </a:xfrm>
        </p:spPr>
        <p:txBody>
          <a:bodyPr numCol="2">
            <a:normAutofit lnSpcReduction="10000"/>
          </a:bodyPr>
          <a:lstStyle/>
          <a:p>
            <a:r>
              <a:rPr lang="es-MX" b="1" dirty="0"/>
              <a:t>G1</a:t>
            </a:r>
            <a:r>
              <a:rPr lang="es-MX" dirty="0"/>
              <a:t> - Acceso a la pesquería</a:t>
            </a:r>
          </a:p>
          <a:p>
            <a:r>
              <a:rPr lang="es-MX" b="1" dirty="0"/>
              <a:t>G2</a:t>
            </a:r>
            <a:r>
              <a:rPr lang="es-MX" dirty="0"/>
              <a:t> - Número de pescadores</a:t>
            </a:r>
          </a:p>
          <a:p>
            <a:r>
              <a:rPr lang="es-MX" b="1" dirty="0"/>
              <a:t>G3</a:t>
            </a:r>
            <a:r>
              <a:rPr lang="es-MX" dirty="0"/>
              <a:t> - Reconocimiento legal de la reserva</a:t>
            </a:r>
          </a:p>
          <a:p>
            <a:r>
              <a:rPr lang="es-MX" b="1" dirty="0"/>
              <a:t>G4</a:t>
            </a:r>
            <a:r>
              <a:rPr lang="es-MX" dirty="0"/>
              <a:t> - Tipo de reserva</a:t>
            </a:r>
          </a:p>
          <a:p>
            <a:r>
              <a:rPr lang="es-MX" b="1" dirty="0"/>
              <a:t>G5</a:t>
            </a:r>
            <a:r>
              <a:rPr lang="es-MX" dirty="0"/>
              <a:t> - Pesca ilegal</a:t>
            </a:r>
          </a:p>
          <a:p>
            <a:r>
              <a:rPr lang="es-MX" b="1" dirty="0"/>
              <a:t>G6</a:t>
            </a:r>
            <a:r>
              <a:rPr lang="es-MX" dirty="0"/>
              <a:t> - Plan de manejo</a:t>
            </a:r>
          </a:p>
          <a:p>
            <a:r>
              <a:rPr lang="es-MX" b="1" dirty="0"/>
              <a:t>G7</a:t>
            </a:r>
            <a:r>
              <a:rPr lang="es-MX" dirty="0"/>
              <a:t> - Procuración y vigilancia de la reserva</a:t>
            </a:r>
          </a:p>
          <a:p>
            <a:r>
              <a:rPr lang="es-MX" b="1" dirty="0"/>
              <a:t>G8</a:t>
            </a:r>
            <a:r>
              <a:rPr lang="es-MX" dirty="0"/>
              <a:t> - Tamaño de la reserva</a:t>
            </a:r>
          </a:p>
          <a:p>
            <a:r>
              <a:rPr lang="es-MX" b="1" dirty="0"/>
              <a:t>G9</a:t>
            </a:r>
            <a:r>
              <a:rPr lang="es-MX" dirty="0"/>
              <a:t> - Razonamiento para la localización de la reserva</a:t>
            </a:r>
          </a:p>
          <a:p>
            <a:r>
              <a:rPr lang="es-MX" b="1" dirty="0"/>
              <a:t>G10</a:t>
            </a:r>
            <a:r>
              <a:rPr lang="es-MX" dirty="0"/>
              <a:t> - Presencia de organizaciones pesqueras</a:t>
            </a:r>
          </a:p>
          <a:p>
            <a:r>
              <a:rPr lang="es-MX" b="1" dirty="0"/>
              <a:t>G11</a:t>
            </a:r>
            <a:r>
              <a:rPr lang="es-MX" dirty="0"/>
              <a:t> - Tipo de organizaciones pesqueras</a:t>
            </a:r>
          </a:p>
          <a:p>
            <a:r>
              <a:rPr lang="es-MX" b="1" dirty="0"/>
              <a:t>G12</a:t>
            </a:r>
            <a:r>
              <a:rPr lang="es-MX" dirty="0"/>
              <a:t> - Representación</a:t>
            </a:r>
          </a:p>
          <a:p>
            <a:r>
              <a:rPr lang="es-MX" b="1" dirty="0"/>
              <a:t>G13</a:t>
            </a:r>
            <a:r>
              <a:rPr lang="es-MX" dirty="0"/>
              <a:t> - Regulaciones internas</a:t>
            </a:r>
          </a:p>
          <a:p>
            <a:r>
              <a:rPr lang="es-MX" b="1" dirty="0"/>
              <a:t>G14</a:t>
            </a:r>
            <a:r>
              <a:rPr lang="es-MX" dirty="0"/>
              <a:t> - Efectividad percibida</a:t>
            </a:r>
          </a:p>
          <a:p>
            <a:r>
              <a:rPr lang="es-MX" b="1" dirty="0"/>
              <a:t>G15</a:t>
            </a:r>
            <a:r>
              <a:rPr lang="es-MX" dirty="0"/>
              <a:t> - Impacto social de la reserva</a:t>
            </a:r>
          </a:p>
        </p:txBody>
      </p:sp>
    </p:spTree>
    <p:extLst>
      <p:ext uri="{BB962C8B-B14F-4D97-AF65-F5344CB8AC3E}">
        <p14:creationId xmlns:p14="http://schemas.microsoft.com/office/powerpoint/2010/main" val="15349326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 lvl="2">
              <a:buClr>
                <a:schemeClr val="dk1"/>
              </a:buClr>
              <a:buSzPct val="61111"/>
            </a:pP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Análsis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de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indicadores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Socioeconómicos</a:t>
            </a:r>
          </a:p>
          <a:p>
            <a:pPr lvl="1"/>
            <a:endParaRPr lang="es-MX" dirty="0"/>
          </a:p>
          <a:p>
            <a:pPr lvl="1"/>
            <a:r>
              <a:rPr lang="es-MX" dirty="0"/>
              <a:t>A-D</a:t>
            </a:r>
          </a:p>
          <a:p>
            <a:endParaRPr lang="es-MX" dirty="0"/>
          </a:p>
          <a:p>
            <a:r>
              <a:rPr lang="es-MX" dirty="0"/>
              <a:t>Gobernanza:</a:t>
            </a:r>
          </a:p>
          <a:p>
            <a:pPr lvl="1"/>
            <a:endParaRPr lang="es-MX" dirty="0"/>
          </a:p>
          <a:p>
            <a:pPr lvl="1"/>
            <a:r>
              <a:rPr lang="es-MX" dirty="0"/>
              <a:t>Literatura, cualitativamente</a:t>
            </a:r>
          </a:p>
        </p:txBody>
      </p:sp>
    </p:spTree>
    <p:extLst>
      <p:ext uri="{BB962C8B-B14F-4D97-AF65-F5344CB8AC3E}">
        <p14:creationId xmlns:p14="http://schemas.microsoft.com/office/powerpoint/2010/main" val="22095520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DC5BA3E-E8AD-40C6-A118-70B44AB116C6}"/>
              </a:ext>
            </a:extLst>
          </p:cNvPr>
          <p:cNvSpPr/>
          <p:nvPr/>
        </p:nvSpPr>
        <p:spPr>
          <a:xfrm>
            <a:off x="0" y="-184664"/>
            <a:ext cx="12192000" cy="7109639"/>
          </a:xfrm>
          <a:prstGeom prst="rect">
            <a:avLst/>
          </a:prstGeom>
          <a:solidFill>
            <a:srgbClr val="1C5E92"/>
          </a:solidFill>
        </p:spPr>
        <p:txBody>
          <a:bodyPr wrap="square" anchor="ctr">
            <a:spAutoFit/>
          </a:bodyPr>
          <a:lstStyle/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1" algn="ctr">
              <a:buClr>
                <a:schemeClr val="dk1"/>
              </a:buClr>
              <a:buSzPct val="61111"/>
            </a:pPr>
            <a:r>
              <a:rPr lang="en-US" sz="9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DESCANSO?</a:t>
            </a: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chemeClr val="bg1"/>
          </a:solidFill>
        </p:spPr>
        <p:txBody>
          <a:bodyPr wrap="square" anchor="t">
            <a:spAutoFit/>
          </a:bodyPr>
          <a:lstStyle/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8105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 lvl="1"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¿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Quién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soy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yo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?</a:t>
            </a: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7964"/>
            <a:ext cx="10515600" cy="4765837"/>
          </a:xfrm>
        </p:spPr>
        <p:txBody>
          <a:bodyPr>
            <a:normAutofit/>
          </a:bodyPr>
          <a:lstStyle/>
          <a:p>
            <a:r>
              <a:rPr lang="es-MX" dirty="0" err="1"/>
              <a:t>Oceanólogo</a:t>
            </a:r>
            <a:r>
              <a:rPr lang="es-MX" dirty="0"/>
              <a:t> de la UABC</a:t>
            </a:r>
          </a:p>
          <a:p>
            <a:endParaRPr lang="es-MX" dirty="0"/>
          </a:p>
          <a:p>
            <a:r>
              <a:rPr lang="es-MX" dirty="0"/>
              <a:t>Trabajé(o) en COBI</a:t>
            </a:r>
          </a:p>
          <a:p>
            <a:endParaRPr lang="es-MX" dirty="0"/>
          </a:p>
          <a:p>
            <a:r>
              <a:rPr lang="es-MX" dirty="0"/>
              <a:t>Maestría en UCSB (con COBI)</a:t>
            </a:r>
          </a:p>
          <a:p>
            <a:endParaRPr lang="es-MX" dirty="0"/>
          </a:p>
          <a:p>
            <a:r>
              <a:rPr lang="es-MX" dirty="0" err="1"/>
              <a:t>Estudihambre</a:t>
            </a:r>
            <a:r>
              <a:rPr lang="es-MX" dirty="0"/>
              <a:t> de Doctorado en UCSB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7CB44B-A161-4F2C-80B9-2E9D7B455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676" y="1622047"/>
            <a:ext cx="4985564" cy="37339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8CEEAD-3EFD-415A-819D-622F8B0A3E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77"/>
          <a:stretch/>
        </p:blipFill>
        <p:spPr>
          <a:xfrm>
            <a:off x="7056730" y="2112512"/>
            <a:ext cx="5098137" cy="373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44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 lvl="2">
              <a:buClr>
                <a:schemeClr val="dk1"/>
              </a:buClr>
              <a:buSzPct val="61111"/>
            </a:pP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Uso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de MAREA</a:t>
            </a: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F2B494A-A391-475D-A12D-E46ECF60EE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018" y="1107632"/>
            <a:ext cx="7813963" cy="5376170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3B1A7F-C90D-44DB-A125-EFDDC1AC4DB3}"/>
              </a:ext>
            </a:extLst>
          </p:cNvPr>
          <p:cNvSpPr/>
          <p:nvPr/>
        </p:nvSpPr>
        <p:spPr>
          <a:xfrm>
            <a:off x="4220096" y="6483802"/>
            <a:ext cx="3530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/>
              <a:t>turfeffect.shinyapps.io/MAREA</a:t>
            </a:r>
          </a:p>
        </p:txBody>
      </p:sp>
    </p:spTree>
    <p:extLst>
      <p:ext uri="{BB962C8B-B14F-4D97-AF65-F5344CB8AC3E}">
        <p14:creationId xmlns:p14="http://schemas.microsoft.com/office/powerpoint/2010/main" val="14318327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 lvl="2">
              <a:buClr>
                <a:schemeClr val="dk1"/>
              </a:buClr>
              <a:buSzPct val="61111"/>
            </a:pP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Ejercicios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con MAREA</a:t>
            </a: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3B1A7F-C90D-44DB-A125-EFDDC1AC4DB3}"/>
              </a:ext>
            </a:extLst>
          </p:cNvPr>
          <p:cNvSpPr/>
          <p:nvPr/>
        </p:nvSpPr>
        <p:spPr>
          <a:xfrm>
            <a:off x="4220096" y="6483802"/>
            <a:ext cx="3530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/>
              <a:t>turfeffect.shinyapps.io/MAREA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E9AF07-106C-4E07-B96D-B0090BC65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s-MX" dirty="0"/>
              <a:t>Fecha Imp: 2000</a:t>
            </a:r>
          </a:p>
          <a:p>
            <a:r>
              <a:rPr lang="es-MX" dirty="0"/>
              <a:t>Indicadores biológicos</a:t>
            </a:r>
          </a:p>
          <a:p>
            <a:pPr lvl="1"/>
            <a:r>
              <a:rPr lang="es-MX" dirty="0"/>
              <a:t>datos_peces.csv</a:t>
            </a:r>
          </a:p>
          <a:p>
            <a:r>
              <a:rPr lang="es-MX" dirty="0"/>
              <a:t>Especie objetivo</a:t>
            </a:r>
          </a:p>
          <a:p>
            <a:pPr lvl="1"/>
            <a:r>
              <a:rPr lang="es-MX" dirty="0"/>
              <a:t>datos_peces.csv</a:t>
            </a:r>
          </a:p>
          <a:p>
            <a:pPr lvl="1"/>
            <a:r>
              <a:rPr lang="es-MX" dirty="0"/>
              <a:t>datos_socioeco.csv</a:t>
            </a:r>
          </a:p>
          <a:p>
            <a:r>
              <a:rPr lang="es-MX" dirty="0"/>
              <a:t>Datos de biometría</a:t>
            </a:r>
          </a:p>
          <a:p>
            <a:pPr lvl="1"/>
            <a:r>
              <a:rPr lang="es-MX" dirty="0"/>
              <a:t>datos_peces_abnt.csv</a:t>
            </a:r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Más de una reserva a la vez</a:t>
            </a:r>
          </a:p>
          <a:p>
            <a:pPr lvl="1"/>
            <a:r>
              <a:rPr lang="es-MX" dirty="0"/>
              <a:t>datos_peces_rc.csv</a:t>
            </a:r>
          </a:p>
          <a:p>
            <a:r>
              <a:rPr lang="es-MX" dirty="0"/>
              <a:t>Fecha Imp: 2007</a:t>
            </a:r>
          </a:p>
          <a:p>
            <a:r>
              <a:rPr lang="es-MX" dirty="0"/>
              <a:t>Todos los indicadores</a:t>
            </a:r>
          </a:p>
          <a:p>
            <a:pPr lvl="1"/>
            <a:r>
              <a:rPr lang="es-MX" dirty="0"/>
              <a:t>datos_peces2.csv</a:t>
            </a:r>
          </a:p>
          <a:p>
            <a:pPr lvl="1"/>
            <a:r>
              <a:rPr lang="es-MX" dirty="0"/>
              <a:t>datos_socioeco2.csv</a:t>
            </a:r>
          </a:p>
          <a:p>
            <a:pPr lvl="1"/>
            <a:r>
              <a:rPr lang="es-MX" dirty="0"/>
              <a:t>datos_gobernanza2.csv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220258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 lvl="2"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MAREA</a:t>
            </a: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3B1A7F-C90D-44DB-A125-EFDDC1AC4DB3}"/>
              </a:ext>
            </a:extLst>
          </p:cNvPr>
          <p:cNvSpPr/>
          <p:nvPr/>
        </p:nvSpPr>
        <p:spPr>
          <a:xfrm>
            <a:off x="4220096" y="6483802"/>
            <a:ext cx="3530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/>
              <a:t>turfeffect.shinyapps.io/MAREA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6E855C-DDEE-4323-B7EC-583CF4848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 </a:t>
            </a:r>
            <a:r>
              <a:rPr lang="en-US" dirty="0" err="1"/>
              <a:t>llegan</a:t>
            </a:r>
            <a:r>
              <a:rPr lang="en-US" dirty="0"/>
              <a:t> a </a:t>
            </a:r>
            <a:r>
              <a:rPr lang="en-US" dirty="0" err="1"/>
              <a:t>tener</a:t>
            </a:r>
            <a:r>
              <a:rPr lang="en-US" dirty="0"/>
              <a:t> </a:t>
            </a:r>
            <a:r>
              <a:rPr lang="en-US" dirty="0" err="1"/>
              <a:t>errores</a:t>
            </a:r>
            <a:r>
              <a:rPr lang="en-US" dirty="0"/>
              <a:t> / </a:t>
            </a:r>
            <a:r>
              <a:rPr lang="en-US" dirty="0" err="1"/>
              <a:t>problemas</a:t>
            </a:r>
            <a:r>
              <a:rPr lang="en-US" dirty="0"/>
              <a:t> / </a:t>
            </a:r>
            <a:r>
              <a:rPr lang="en-US" dirty="0" err="1"/>
              <a:t>dudas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hlinkClick r:id="rId3"/>
              </a:rPr>
              <a:t>juancarlos@ucsb.edu</a:t>
            </a:r>
            <a:endParaRPr lang="es-MX" dirty="0"/>
          </a:p>
          <a:p>
            <a:pPr lvl="1"/>
            <a:r>
              <a:rPr lang="en-US" dirty="0"/>
              <a:t>C</a:t>
            </a:r>
            <a:r>
              <a:rPr lang="es-MX" dirty="0" err="1"/>
              <a:t>apturas</a:t>
            </a:r>
            <a:r>
              <a:rPr lang="es-MX" dirty="0"/>
              <a:t> de pantalla de TODAS las pestañas</a:t>
            </a:r>
          </a:p>
          <a:p>
            <a:pPr lvl="1"/>
            <a:r>
              <a:rPr lang="en-US" dirty="0"/>
              <a:t>D</a:t>
            </a:r>
            <a:r>
              <a:rPr lang="es-MX" dirty="0" err="1"/>
              <a:t>atos</a:t>
            </a:r>
            <a:r>
              <a:rPr lang="es-MX" dirty="0"/>
              <a:t> TAL CUAL cargados a MAREA</a:t>
            </a:r>
          </a:p>
          <a:p>
            <a:pPr lvl="1"/>
            <a:endParaRPr lang="en-US" dirty="0"/>
          </a:p>
          <a:p>
            <a:pPr lvl="1"/>
            <a:r>
              <a:rPr lang="es-MX" dirty="0"/>
              <a:t>¿Qué es lo que quieren hacer?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2973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DC5BA3E-E8AD-40C6-A118-70B44AB116C6}"/>
              </a:ext>
            </a:extLst>
          </p:cNvPr>
          <p:cNvSpPr/>
          <p:nvPr/>
        </p:nvSpPr>
        <p:spPr>
          <a:xfrm>
            <a:off x="0" y="2"/>
            <a:ext cx="12192000" cy="6740307"/>
          </a:xfrm>
          <a:prstGeom prst="rect">
            <a:avLst/>
          </a:prstGeom>
          <a:solidFill>
            <a:srgbClr val="1C5E92"/>
          </a:solidFill>
        </p:spPr>
        <p:txBody>
          <a:bodyPr wrap="square" anchor="ctr">
            <a:spAutoFit/>
          </a:bodyPr>
          <a:lstStyle/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r>
              <a:rPr lang="en-US" sz="40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Discusión</a:t>
            </a:r>
            <a:r>
              <a:rPr lang="en-US" sz="4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y </a:t>
            </a:r>
            <a:r>
              <a:rPr lang="en-US" sz="40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Futuro</a:t>
            </a:r>
            <a:r>
              <a:rPr lang="en-US" sz="4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de MAREA</a:t>
            </a: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chemeClr val="bg1"/>
          </a:solidFill>
        </p:spPr>
        <p:txBody>
          <a:bodyPr wrap="square" anchor="t">
            <a:spAutoFit/>
          </a:bodyPr>
          <a:lstStyle/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3098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Enlaces</a:t>
            </a: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255"/>
            <a:ext cx="10515600" cy="4091709"/>
          </a:xfrm>
        </p:spPr>
        <p:txBody>
          <a:bodyPr>
            <a:normAutofit/>
          </a:bodyPr>
          <a:lstStyle/>
          <a:p>
            <a:r>
              <a:rPr lang="en-US" dirty="0"/>
              <a:t>Manual del </a:t>
            </a:r>
            <a:r>
              <a:rPr lang="en-US" dirty="0" err="1"/>
              <a:t>curso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hlinkClick r:id="rId3"/>
              </a:rPr>
              <a:t>jcvdav.github.io/curso_marea</a:t>
            </a:r>
            <a:endParaRPr lang="en-US" dirty="0"/>
          </a:p>
          <a:p>
            <a:r>
              <a:rPr lang="en-US" dirty="0" err="1"/>
              <a:t>Datos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hlinkClick r:id="rId4"/>
              </a:rPr>
              <a:t>github.com/jcvdav/</a:t>
            </a:r>
            <a:r>
              <a:rPr lang="en-US" dirty="0" err="1">
                <a:hlinkClick r:id="rId4"/>
              </a:rPr>
              <a:t>curso_marea_datos</a:t>
            </a:r>
            <a:endParaRPr lang="en-US" dirty="0"/>
          </a:p>
          <a:p>
            <a:r>
              <a:rPr lang="en-US" dirty="0"/>
              <a:t>APP </a:t>
            </a:r>
            <a:r>
              <a:rPr lang="en-US" dirty="0" err="1"/>
              <a:t>Costeo</a:t>
            </a:r>
            <a:r>
              <a:rPr lang="en-US" dirty="0"/>
              <a:t>:</a:t>
            </a:r>
          </a:p>
          <a:p>
            <a:pPr lvl="1"/>
            <a:r>
              <a:rPr lang="es-MX" dirty="0">
                <a:hlinkClick r:id="rId5"/>
              </a:rPr>
              <a:t>turfeffect.shinyapps.io/</a:t>
            </a:r>
            <a:r>
              <a:rPr lang="es-MX" dirty="0" err="1">
                <a:hlinkClick r:id="rId5"/>
              </a:rPr>
              <a:t>AppCosteo</a:t>
            </a:r>
            <a:endParaRPr lang="en-US" dirty="0"/>
          </a:p>
          <a:p>
            <a:r>
              <a:rPr lang="en-US" dirty="0"/>
              <a:t>MAREA:</a:t>
            </a:r>
          </a:p>
          <a:p>
            <a:pPr lvl="1"/>
            <a:r>
              <a:rPr lang="en-US" dirty="0">
                <a:hlinkClick r:id="rId6"/>
              </a:rPr>
              <a:t>turfeffect.shinyapps.io/MAREA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37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USB</a:t>
            </a: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Lo mismo que en </a:t>
            </a:r>
            <a:r>
              <a:rPr lang="en-US" dirty="0">
                <a:hlinkClick r:id="rId3"/>
              </a:rPr>
              <a:t>github.com/</a:t>
            </a:r>
            <a:r>
              <a:rPr lang="en-US" dirty="0" err="1">
                <a:hlinkClick r:id="rId3"/>
              </a:rPr>
              <a:t>jcvdav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curso_marea_datos</a:t>
            </a:r>
            <a:endParaRPr lang="es-MX" dirty="0"/>
          </a:p>
          <a:p>
            <a:r>
              <a:rPr lang="es-MX" dirty="0"/>
              <a:t>datos:</a:t>
            </a:r>
          </a:p>
          <a:p>
            <a:pPr lvl="1"/>
            <a:r>
              <a:rPr lang="es-MX" dirty="0"/>
              <a:t>Datos </a:t>
            </a:r>
            <a:r>
              <a:rPr lang="es-MX" i="1" dirty="0"/>
              <a:t>sintéticos</a:t>
            </a:r>
            <a:r>
              <a:rPr lang="es-MX" dirty="0"/>
              <a:t> para los ejercicios</a:t>
            </a:r>
          </a:p>
          <a:p>
            <a:r>
              <a:rPr lang="es-MX" dirty="0"/>
              <a:t>Manual</a:t>
            </a:r>
          </a:p>
          <a:p>
            <a:pPr lvl="1"/>
            <a:r>
              <a:rPr lang="es-MX" dirty="0"/>
              <a:t>Pueden compartirlo con quien sea</a:t>
            </a:r>
          </a:p>
          <a:p>
            <a:pPr lvl="1"/>
            <a:r>
              <a:rPr lang="es-MX" dirty="0"/>
              <a:t>La versión más actualizada siempre estará en internet</a:t>
            </a:r>
          </a:p>
          <a:p>
            <a:pPr lvl="1"/>
            <a:r>
              <a:rPr lang="es-MX" dirty="0"/>
              <a:t>Contribuciones bienvenidas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329B93-6122-44E1-A369-39D02D8A6D15}"/>
              </a:ext>
            </a:extLst>
          </p:cNvPr>
          <p:cNvSpPr/>
          <p:nvPr/>
        </p:nvSpPr>
        <p:spPr>
          <a:xfrm>
            <a:off x="4387038" y="6451275"/>
            <a:ext cx="3417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/>
              <a:t>jcvdav.github.io/</a:t>
            </a:r>
            <a:r>
              <a:rPr lang="en-US" dirty="0" err="1"/>
              <a:t>curso_marea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985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El Manual</a:t>
            </a: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743B36D-517D-4770-A5EB-6CF5CC7FB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69" y="1061328"/>
            <a:ext cx="10592462" cy="53458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7A62D5-4599-4A35-8A51-CA16AD2B1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125" y="1235211"/>
            <a:ext cx="3840552" cy="49417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C27DB93-6FA5-45EC-9983-6178D506DA43}"/>
              </a:ext>
            </a:extLst>
          </p:cNvPr>
          <p:cNvSpPr/>
          <p:nvPr/>
        </p:nvSpPr>
        <p:spPr>
          <a:xfrm>
            <a:off x="2429691" y="905691"/>
            <a:ext cx="1358538" cy="53802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A32F50-8EC1-4CE4-9996-352CDAF1F30E}"/>
              </a:ext>
            </a:extLst>
          </p:cNvPr>
          <p:cNvSpPr/>
          <p:nvPr/>
        </p:nvSpPr>
        <p:spPr>
          <a:xfrm>
            <a:off x="4387038" y="6451275"/>
            <a:ext cx="3417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/>
              <a:t>jcvdav.github.io/</a:t>
            </a:r>
            <a:r>
              <a:rPr lang="en-US" dirty="0" err="1"/>
              <a:t>curso_marea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64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Datos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D5908F-B005-4C04-9BE4-BF8F9477461D}"/>
              </a:ext>
            </a:extLst>
          </p:cNvPr>
          <p:cNvSpPr/>
          <p:nvPr/>
        </p:nvSpPr>
        <p:spPr>
          <a:xfrm>
            <a:off x="3933132" y="6497133"/>
            <a:ext cx="4325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/>
              <a:t>github.com/</a:t>
            </a:r>
            <a:r>
              <a:rPr lang="en-US" dirty="0" err="1"/>
              <a:t>jcvdav</a:t>
            </a:r>
            <a:r>
              <a:rPr lang="en-US" dirty="0"/>
              <a:t>/</a:t>
            </a:r>
            <a:r>
              <a:rPr lang="en-US" dirty="0" err="1"/>
              <a:t>curso_marea_datos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058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Introducción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: </a:t>
            </a:r>
            <a:r>
              <a:rPr lang="en-US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Motivación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99855"/>
            <a:ext cx="10515600" cy="3064308"/>
          </a:xfrm>
        </p:spPr>
        <p:txBody>
          <a:bodyPr numCol="2">
            <a:normAutofit/>
          </a:bodyPr>
          <a:lstStyle/>
          <a:p>
            <a:r>
              <a:rPr lang="en-US" dirty="0" err="1"/>
              <a:t>Tareas</a:t>
            </a:r>
            <a:r>
              <a:rPr lang="en-US" dirty="0"/>
              <a:t> </a:t>
            </a:r>
            <a:r>
              <a:rPr lang="en-US" dirty="0" err="1"/>
              <a:t>repetitivas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Estandarización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Reproducibilidad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Causalidad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Planeación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Acceso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7524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1072</TotalTime>
  <Words>927</Words>
  <Application>Microsoft Office PowerPoint</Application>
  <PresentationFormat>Widescreen</PresentationFormat>
  <Paragraphs>378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Costeo y Evaluación de Reservas Marinas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framework and tool to evaluate the effectiveness of  no-take marine reserves</dc:title>
  <dc:creator>JC</dc:creator>
  <cp:lastModifiedBy>Juan Carlos Villader</cp:lastModifiedBy>
  <cp:revision>60</cp:revision>
  <dcterms:created xsi:type="dcterms:W3CDTF">2018-11-27T18:11:48Z</dcterms:created>
  <dcterms:modified xsi:type="dcterms:W3CDTF">2019-03-21T17:44:02Z</dcterms:modified>
</cp:coreProperties>
</file>